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arget="ppt/presentation.xml" Type="http://schemas.openxmlformats.org/officeDocument/2006/relationships/officeDocument"/></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aveSubsetFonts="1" strictFirstAndLastChars="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x="9144000" cy="5143500"/>
  <p:notesSz cx="6858000" cy="9144000"/>
  <p:embeddedFontLst>
    <p:embeddedFont>
      <p:font typeface="Roboto"/>
      <p:regular r:id="rId21"/>
      <p:bold r:id="rId22"/>
      <p:italic r:id="rId23"/>
      <p:boldItalic r:id="rId24"/>
    </p:embeddedFont>
    <p:embeddedFont>
      <p:font typeface="Open Sans SemiBold"/>
      <p:regular r:id="rId25"/>
      <p:bold r:id="rId26"/>
      <p:italic r:id="rId27"/>
      <p:boldItalic r:id="rId28"/>
    </p:embeddedFont>
    <p:embeddedFont>
      <p:font typeface="Open Sans"/>
      <p:regular r:id="rId29"/>
      <p:bold r:id="rId30"/>
      <p:italic r:id="rId31"/>
      <p:boldItalic r:id="rId32"/>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9CE811-2E43-43EB-89E5-E778DCA864DA}">
  <a:tblStyle styleId="{619CE811-2E43-43EB-89E5-E778DCA864DA}" styleName="Table_0">
    <a:wholeTbl>
      <a:tcTxStyle>
        <a:font>
          <a:latin typeface="Arial"/>
          <a:ea typeface="Arial"/>
          <a:cs typeface="Arial"/>
        </a:font>
        <a:srgbClr val="000000"/>
      </a:tcTxStyle>
      <a:tcStyle>
        <a:tcBdr>
          <a:left>
            <a:ln cap="flat" cmpd="sng" w="9525">
              <a:solidFill>
                <a:srgbClr val="9E9E9E"/>
              </a:solidFill>
              <a:prstDash val="solid"/>
              <a:round/>
              <a:headEnd len="sm" type="none" w="sm"/>
              <a:tailEnd len="sm" type="none" w="sm"/>
            </a:ln>
          </a:left>
          <a:right>
            <a:ln cap="flat" cmpd="sng" w="9525">
              <a:solidFill>
                <a:srgbClr val="9E9E9E"/>
              </a:solidFill>
              <a:prstDash val="solid"/>
              <a:round/>
              <a:headEnd len="sm" type="none" w="sm"/>
              <a:tailEnd len="sm" type="none" w="sm"/>
            </a:ln>
          </a:right>
          <a:top>
            <a:ln cap="flat" cmpd="sng" w="9525">
              <a:solidFill>
                <a:srgbClr val="9E9E9E"/>
              </a:solidFill>
              <a:prstDash val="solid"/>
              <a:round/>
              <a:headEnd len="sm" type="none" w="sm"/>
              <a:tailEnd len="sm" type="none" w="sm"/>
            </a:ln>
          </a:top>
          <a:bottom>
            <a:ln cap="flat" cmpd="sng" w="9525">
              <a:solidFill>
                <a:srgbClr val="9E9E9E"/>
              </a:solidFill>
              <a:prstDash val="solid"/>
              <a:round/>
              <a:headEnd len="sm" type="none" w="sm"/>
              <a:tailEnd len="sm" type="none" w="sm"/>
            </a:ln>
          </a:bottom>
          <a:insideH>
            <a:ln cap="flat" cmpd="sng" w="9525">
              <a:solidFill>
                <a:srgbClr val="9E9E9E"/>
              </a:solidFill>
              <a:prstDash val="solid"/>
              <a:round/>
              <a:headEnd len="sm" type="none" w="sm"/>
              <a:tailEnd len="sm" type="none" w="sm"/>
            </a:ln>
          </a:insideH>
          <a:insideV>
            <a:ln cap="flat" cmpd="sng" w="9525">
              <a:solidFill>
                <a:srgbClr val="9E9E9E"/>
              </a:solidFill>
              <a:prstDash val="solid"/>
              <a:round/>
              <a:headEnd len="sm" type="none" w="sm"/>
              <a:tailEnd len="sm" type="none" w="sm"/>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d="100" n="100"/>
          <a:sy d="100" n="100"/>
        </p:scale>
        <p:origin x="0" y="0"/>
      </p:cViewPr>
      <p:guideLst>
        <p:guide orient="horz" pos="1620"/>
        <p:guide pos="2880"/>
      </p:guideLst>
    </p:cSldViewPr>
  </p:slideViewPr>
</p:viewPr>
</file>

<file path=ppt/_rels/presentation.xml.rels><?xml version="1.0" encoding="UTF-8" standalone="yes"?><Relationships xmlns="http://schemas.openxmlformats.org/package/2006/relationships"><Relationship Id="rId32" Target="fonts/OpenSans-boldItalic.fntdata" Type="http://schemas.openxmlformats.org/officeDocument/2006/relationships/font"/><Relationship Id="rId31" Target="fonts/OpenSans-italic.fntdata" Type="http://schemas.openxmlformats.org/officeDocument/2006/relationships/font"/><Relationship Id="rId30" Target="fonts/OpenSans-bold.fntdata" Type="http://schemas.openxmlformats.org/officeDocument/2006/relationships/font"/><Relationship Id="rId27" Target="fonts/OpenSansSemiBold-italic.fntdata" Type="http://schemas.openxmlformats.org/officeDocument/2006/relationships/font"/><Relationship Id="rId26" Target="fonts/OpenSansSemiBold-bold.fntdata" Type="http://schemas.openxmlformats.org/officeDocument/2006/relationships/font"/><Relationship Id="rId25" Target="fonts/OpenSansSemiBold-regular.fntdata" Type="http://schemas.openxmlformats.org/officeDocument/2006/relationships/font"/><Relationship Id="rId24" Target="fonts/Roboto-boldItalic.fntdata" Type="http://schemas.openxmlformats.org/officeDocument/2006/relationships/font"/><Relationship Id="rId21" Target="fonts/Roboto-regular.fntdata" Type="http://schemas.openxmlformats.org/officeDocument/2006/relationships/font"/><Relationship Id="rId19" Target="slides/slide13.xml" Type="http://schemas.openxmlformats.org/officeDocument/2006/relationships/slide"/><Relationship Id="rId20" Target="slides/slide14.xml" Type="http://schemas.openxmlformats.org/officeDocument/2006/relationships/slide"/><Relationship Id="rId18" Target="slides/slide12.xml" Type="http://schemas.openxmlformats.org/officeDocument/2006/relationships/slide"/><Relationship Id="rId17" Target="slides/slide11.xml" Type="http://schemas.openxmlformats.org/officeDocument/2006/relationships/slide"/><Relationship Id="rId16" Target="slides/slide10.xml" Type="http://schemas.openxmlformats.org/officeDocument/2006/relationships/slide"/><Relationship Id="rId15" Target="slides/slide9.xml" Type="http://schemas.openxmlformats.org/officeDocument/2006/relationships/slide"/><Relationship Id="rId14" Target="slides/slide8.xml" Type="http://schemas.openxmlformats.org/officeDocument/2006/relationships/slide"/><Relationship Id="rId13" Target="slides/slide7.xml" Type="http://schemas.openxmlformats.org/officeDocument/2006/relationships/slide"/><Relationship Id="rId12" Target="slides/slide6.xml" Type="http://schemas.openxmlformats.org/officeDocument/2006/relationships/slide"/><Relationship Id="rId11" Target="slides/slide5.xml" Type="http://schemas.openxmlformats.org/officeDocument/2006/relationships/slide"/><Relationship Id="rId10" Target="slides/slide4.xml" Type="http://schemas.openxmlformats.org/officeDocument/2006/relationships/slide"/><Relationship Id="rId9" Target="slides/slide3.xml" Type="http://schemas.openxmlformats.org/officeDocument/2006/relationships/slide"/><Relationship Id="rId8" Target="slides/slide2.xml" Type="http://schemas.openxmlformats.org/officeDocument/2006/relationships/slide"/><Relationship Id="rId7" Target="slides/slide1.xml" Type="http://schemas.openxmlformats.org/officeDocument/2006/relationships/slide"/><Relationship Id="rId6" Target="notesMasters/notesMaster1.xml" Type="http://schemas.openxmlformats.org/officeDocument/2006/relationships/notesMaster"/><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3" Target="fonts/Roboto-italic.fntdata" Type="http://schemas.openxmlformats.org/officeDocument/2006/relationships/font"/><Relationship Id="rId29" Target="fonts/OpenSans-regular.fntdata" Type="http://schemas.openxmlformats.org/officeDocument/2006/relationships/font"/><Relationship Id="rId2" Target="viewProps.xml" Type="http://schemas.openxmlformats.org/officeDocument/2006/relationships/viewProps"/><Relationship Id="rId22" Target="fonts/Roboto-bold.fntdata" Type="http://schemas.openxmlformats.org/officeDocument/2006/relationships/font"/><Relationship Id="rId28" Target="fonts/OpenSansSemiBold-boldItalic.fntdata" Type="http://schemas.openxmlformats.org/officeDocument/2006/relationships/font"/><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50a64cc0e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50a64cc0e6_0_3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50a64cc0e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50a64cc0e6_0_4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50a64cc0e6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50a64cc0e6_0_19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50a64cc0e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50a64cc0e6_0_5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50a64cc0e6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50a64cc0e6_0_44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50a64cc0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50a64cc0e6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50a64cc0e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50a64cc0e6_0_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50a64cc0e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50a64cc0e6_0_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50a64cc0e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50a64cc0e6_0_1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50a64cc0e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50a64cc0e6_0_17: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50a64cc0e6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50a64cc0e6_0_12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0a64cc0e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50a64cc0e6_0_2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50a64cc0e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50a64cc0e6_0_2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5200"/>
              <a:buNone/>
              <a:defRPr sz="5200"/>
            </a:lvl1pPr>
            <a:lvl2pPr algn="ctr" lvl="1">
              <a:spcBef>
                <a:spcPts val="0"/>
              </a:spcBef>
              <a:spcAft>
                <a:spcPts val="0"/>
              </a:spcAft>
              <a:buSzPts val="5200"/>
              <a:buNone/>
              <a:defRPr sz="5200"/>
            </a:lvl2pPr>
            <a:lvl3pPr algn="ctr" lvl="2">
              <a:spcBef>
                <a:spcPts val="0"/>
              </a:spcBef>
              <a:spcAft>
                <a:spcPts val="0"/>
              </a:spcAft>
              <a:buSzPts val="5200"/>
              <a:buNone/>
              <a:defRPr sz="5200"/>
            </a:lvl3pPr>
            <a:lvl4pPr algn="ctr" lvl="3">
              <a:spcBef>
                <a:spcPts val="0"/>
              </a:spcBef>
              <a:spcAft>
                <a:spcPts val="0"/>
              </a:spcAft>
              <a:buSzPts val="5200"/>
              <a:buNone/>
              <a:defRPr sz="5200"/>
            </a:lvl4pPr>
            <a:lvl5pPr algn="ctr" lvl="4">
              <a:spcBef>
                <a:spcPts val="0"/>
              </a:spcBef>
              <a:spcAft>
                <a:spcPts val="0"/>
              </a:spcAft>
              <a:buSzPts val="5200"/>
              <a:buNone/>
              <a:defRPr sz="5200"/>
            </a:lvl5pPr>
            <a:lvl6pPr algn="ctr" lvl="5">
              <a:spcBef>
                <a:spcPts val="0"/>
              </a:spcBef>
              <a:spcAft>
                <a:spcPts val="0"/>
              </a:spcAft>
              <a:buSzPts val="5200"/>
              <a:buNone/>
              <a:defRPr sz="5200"/>
            </a:lvl6pPr>
            <a:lvl7pPr algn="ctr" lvl="6">
              <a:spcBef>
                <a:spcPts val="0"/>
              </a:spcBef>
              <a:spcAft>
                <a:spcPts val="0"/>
              </a:spcAft>
              <a:buSzPts val="5200"/>
              <a:buNone/>
              <a:defRPr sz="5200"/>
            </a:lvl7pPr>
            <a:lvl8pPr algn="ctr" lvl="7">
              <a:spcBef>
                <a:spcPts val="0"/>
              </a:spcBef>
              <a:spcAft>
                <a:spcPts val="0"/>
              </a:spcAft>
              <a:buSzPts val="5200"/>
              <a:buNone/>
              <a:defRPr sz="5200"/>
            </a:lvl8pPr>
            <a:lvl9pPr algn="ctr" lvl="8">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800"/>
              <a:buNone/>
              <a:defRPr sz="2800"/>
            </a:lvl1pPr>
            <a:lvl2pPr algn="ctr" lvl="1">
              <a:lnSpc>
                <a:spcPct val="100000"/>
              </a:lnSpc>
              <a:spcBef>
                <a:spcPts val="0"/>
              </a:spcBef>
              <a:spcAft>
                <a:spcPts val="0"/>
              </a:spcAft>
              <a:buSzPts val="2800"/>
              <a:buNone/>
              <a:defRPr sz="2800"/>
            </a:lvl2pPr>
            <a:lvl3pPr algn="ctr" lvl="2">
              <a:lnSpc>
                <a:spcPct val="100000"/>
              </a:lnSpc>
              <a:spcBef>
                <a:spcPts val="0"/>
              </a:spcBef>
              <a:spcAft>
                <a:spcPts val="0"/>
              </a:spcAft>
              <a:buSzPts val="2800"/>
              <a:buNone/>
              <a:defRPr sz="2800"/>
            </a:lvl3pPr>
            <a:lvl4pPr algn="ctr" lvl="3">
              <a:lnSpc>
                <a:spcPct val="100000"/>
              </a:lnSpc>
              <a:spcBef>
                <a:spcPts val="0"/>
              </a:spcBef>
              <a:spcAft>
                <a:spcPts val="0"/>
              </a:spcAft>
              <a:buSzPts val="2800"/>
              <a:buNone/>
              <a:defRPr sz="2800"/>
            </a:lvl4pPr>
            <a:lvl5pPr algn="ctr" lvl="4">
              <a:lnSpc>
                <a:spcPct val="100000"/>
              </a:lnSpc>
              <a:spcBef>
                <a:spcPts val="0"/>
              </a:spcBef>
              <a:spcAft>
                <a:spcPts val="0"/>
              </a:spcAft>
              <a:buSzPts val="2800"/>
              <a:buNone/>
              <a:defRPr sz="2800"/>
            </a:lvl5pPr>
            <a:lvl6pPr algn="ctr" lvl="5">
              <a:lnSpc>
                <a:spcPct val="100000"/>
              </a:lnSpc>
              <a:spcBef>
                <a:spcPts val="0"/>
              </a:spcBef>
              <a:spcAft>
                <a:spcPts val="0"/>
              </a:spcAft>
              <a:buSzPts val="2800"/>
              <a:buNone/>
              <a:defRPr sz="2800"/>
            </a:lvl6pPr>
            <a:lvl7pPr algn="ctr" lvl="6">
              <a:lnSpc>
                <a:spcPct val="100000"/>
              </a:lnSpc>
              <a:spcBef>
                <a:spcPts val="0"/>
              </a:spcBef>
              <a:spcAft>
                <a:spcPts val="0"/>
              </a:spcAft>
              <a:buSzPts val="2800"/>
              <a:buNone/>
              <a:defRPr sz="2800"/>
            </a:lvl7pPr>
            <a:lvl8pPr algn="ctr" lvl="7">
              <a:lnSpc>
                <a:spcPct val="100000"/>
              </a:lnSpc>
              <a:spcBef>
                <a:spcPts val="0"/>
              </a:spcBef>
              <a:spcAft>
                <a:spcPts val="0"/>
              </a:spcAft>
              <a:buSzPts val="2800"/>
              <a:buNone/>
              <a:defRPr sz="2800"/>
            </a:lvl8pPr>
            <a:lvl9pPr algn="ctr" lvl="8">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12000"/>
              <a:buNone/>
              <a:defRPr sz="12000"/>
            </a:lvl1pPr>
            <a:lvl2pPr algn="ctr" lvl="1">
              <a:spcBef>
                <a:spcPts val="0"/>
              </a:spcBef>
              <a:spcAft>
                <a:spcPts val="0"/>
              </a:spcAft>
              <a:buSzPts val="12000"/>
              <a:buNone/>
              <a:defRPr sz="12000"/>
            </a:lvl2pPr>
            <a:lvl3pPr algn="ctr" lvl="2">
              <a:spcBef>
                <a:spcPts val="0"/>
              </a:spcBef>
              <a:spcAft>
                <a:spcPts val="0"/>
              </a:spcAft>
              <a:buSzPts val="12000"/>
              <a:buNone/>
              <a:defRPr sz="12000"/>
            </a:lvl3pPr>
            <a:lvl4pPr algn="ctr" lvl="3">
              <a:spcBef>
                <a:spcPts val="0"/>
              </a:spcBef>
              <a:spcAft>
                <a:spcPts val="0"/>
              </a:spcAft>
              <a:buSzPts val="12000"/>
              <a:buNone/>
              <a:defRPr sz="12000"/>
            </a:lvl4pPr>
            <a:lvl5pPr algn="ctr" lvl="4">
              <a:spcBef>
                <a:spcPts val="0"/>
              </a:spcBef>
              <a:spcAft>
                <a:spcPts val="0"/>
              </a:spcAft>
              <a:buSzPts val="12000"/>
              <a:buNone/>
              <a:defRPr sz="12000"/>
            </a:lvl5pPr>
            <a:lvl6pPr algn="ctr" lvl="5">
              <a:spcBef>
                <a:spcPts val="0"/>
              </a:spcBef>
              <a:spcAft>
                <a:spcPts val="0"/>
              </a:spcAft>
              <a:buSzPts val="12000"/>
              <a:buNone/>
              <a:defRPr sz="12000"/>
            </a:lvl6pPr>
            <a:lvl7pPr algn="ctr" lvl="6">
              <a:spcBef>
                <a:spcPts val="0"/>
              </a:spcBef>
              <a:spcAft>
                <a:spcPts val="0"/>
              </a:spcAft>
              <a:buSzPts val="12000"/>
              <a:buNone/>
              <a:defRPr sz="12000"/>
            </a:lvl7pPr>
            <a:lvl8pPr algn="ctr" lvl="7">
              <a:spcBef>
                <a:spcPts val="0"/>
              </a:spcBef>
              <a:spcAft>
                <a:spcPts val="0"/>
              </a:spcAft>
              <a:buSzPts val="12000"/>
              <a:buNone/>
              <a:defRPr sz="12000"/>
            </a:lvl8pPr>
            <a:lvl9pPr algn="ctr" lvl="8">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t" anchorCtr="0" bIns="91425" lIns="91425" numCol="1" rIns="91425" spcFirstLastPara="1" tIns="91425" wrap="square">
            <a:normAutofit/>
          </a:bodyPr>
          <a:lstStyle>
            <a:lvl1pPr algn="ctr" indent="-342900" lvl="0" marL="457200">
              <a:spcBef>
                <a:spcPts val="0"/>
              </a:spcBef>
              <a:spcAft>
                <a:spcPts val="0"/>
              </a:spcAft>
              <a:buSzPts val="1800"/>
              <a:buChar char="●"/>
              <a:defRPr/>
            </a:lvl1pPr>
            <a:lvl2pPr algn="ctr" indent="-317500" lvl="1" marL="914400">
              <a:spcBef>
                <a:spcPts val="0"/>
              </a:spcBef>
              <a:spcAft>
                <a:spcPts val="0"/>
              </a:spcAft>
              <a:buSzPts val="1400"/>
              <a:buChar char="○"/>
              <a:defRPr/>
            </a:lvl2pPr>
            <a:lvl3pPr algn="ctr" indent="-317500" lvl="2" marL="1371600">
              <a:spcBef>
                <a:spcPts val="0"/>
              </a:spcBef>
              <a:spcAft>
                <a:spcPts val="0"/>
              </a:spcAft>
              <a:buSzPts val="1400"/>
              <a:buChar char="■"/>
              <a:defRPr/>
            </a:lvl3pPr>
            <a:lvl4pPr algn="ctr" indent="-317500" lvl="3" marL="1828800">
              <a:spcBef>
                <a:spcPts val="0"/>
              </a:spcBef>
              <a:spcAft>
                <a:spcPts val="0"/>
              </a:spcAft>
              <a:buSzPts val="1400"/>
              <a:buChar char="●"/>
              <a:defRPr/>
            </a:lvl4pPr>
            <a:lvl5pPr algn="ctr" indent="-317500" lvl="4" marL="2286000">
              <a:spcBef>
                <a:spcPts val="0"/>
              </a:spcBef>
              <a:spcAft>
                <a:spcPts val="0"/>
              </a:spcAft>
              <a:buSzPts val="1400"/>
              <a:buChar char="○"/>
              <a:defRPr/>
            </a:lvl5pPr>
            <a:lvl6pPr algn="ctr" indent="-317500" lvl="5" marL="2743200">
              <a:spcBef>
                <a:spcPts val="0"/>
              </a:spcBef>
              <a:spcAft>
                <a:spcPts val="0"/>
              </a:spcAft>
              <a:buSzPts val="1400"/>
              <a:buChar char="■"/>
              <a:defRPr/>
            </a:lvl6pPr>
            <a:lvl7pPr algn="ctr" indent="-317500" lvl="6" marL="3200400">
              <a:spcBef>
                <a:spcPts val="0"/>
              </a:spcBef>
              <a:spcAft>
                <a:spcPts val="0"/>
              </a:spcAft>
              <a:buSzPts val="1400"/>
              <a:buChar char="●"/>
              <a:defRPr/>
            </a:lvl7pPr>
            <a:lvl8pPr algn="ctr" indent="-317500" lvl="7" marL="3657600">
              <a:spcBef>
                <a:spcPts val="0"/>
              </a:spcBef>
              <a:spcAft>
                <a:spcPts val="0"/>
              </a:spcAft>
              <a:buSzPts val="1400"/>
              <a:buChar char="○"/>
              <a:defRPr/>
            </a:lvl8pPr>
            <a:lvl9pPr algn="ctr" indent="-317500" lvl="8" marL="4114800">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 anchorCtr="0" bIns="91425" lIns="91425" numCol="1" rIns="91425" spcFirstLastPara="1" tIns="91425" wrap="square">
            <a:normAutofit/>
          </a:bodyPr>
          <a:lstStyle>
            <a:lvl1pPr algn="ctr" lvl="0">
              <a:spcBef>
                <a:spcPts val="0"/>
              </a:spcBef>
              <a:spcAft>
                <a:spcPts val="0"/>
              </a:spcAft>
              <a:buSzPts val="3600"/>
              <a:buNone/>
              <a:defRPr sz="3600"/>
            </a:lvl1pPr>
            <a:lvl2pPr algn="ctr" lvl="1">
              <a:spcBef>
                <a:spcPts val="0"/>
              </a:spcBef>
              <a:spcAft>
                <a:spcPts val="0"/>
              </a:spcAft>
              <a:buSzPts val="3600"/>
              <a:buNone/>
              <a:defRPr sz="3600"/>
            </a:lvl2pPr>
            <a:lvl3pPr algn="ctr" lvl="2">
              <a:spcBef>
                <a:spcPts val="0"/>
              </a:spcBef>
              <a:spcAft>
                <a:spcPts val="0"/>
              </a:spcAft>
              <a:buSzPts val="3600"/>
              <a:buNone/>
              <a:defRPr sz="3600"/>
            </a:lvl3pPr>
            <a:lvl4pPr algn="ctr" lvl="3">
              <a:spcBef>
                <a:spcPts val="0"/>
              </a:spcBef>
              <a:spcAft>
                <a:spcPts val="0"/>
              </a:spcAft>
              <a:buSzPts val="3600"/>
              <a:buNone/>
              <a:defRPr sz="3600"/>
            </a:lvl4pPr>
            <a:lvl5pPr algn="ctr" lvl="4">
              <a:spcBef>
                <a:spcPts val="0"/>
              </a:spcBef>
              <a:spcAft>
                <a:spcPts val="0"/>
              </a:spcAft>
              <a:buSzPts val="3600"/>
              <a:buNone/>
              <a:defRPr sz="3600"/>
            </a:lvl5pPr>
            <a:lvl6pPr algn="ctr" lvl="5">
              <a:spcBef>
                <a:spcPts val="0"/>
              </a:spcBef>
              <a:spcAft>
                <a:spcPts val="0"/>
              </a:spcAft>
              <a:buSzPts val="3600"/>
              <a:buNone/>
              <a:defRPr sz="3600"/>
            </a:lvl6pPr>
            <a:lvl7pPr algn="ctr" lvl="6">
              <a:spcBef>
                <a:spcPts val="0"/>
              </a:spcBef>
              <a:spcAft>
                <a:spcPts val="0"/>
              </a:spcAft>
              <a:buSzPts val="3600"/>
              <a:buNone/>
              <a:defRPr sz="3600"/>
            </a:lvl7pPr>
            <a:lvl8pPr algn="ctr" lvl="7">
              <a:spcBef>
                <a:spcPts val="0"/>
              </a:spcBef>
              <a:spcAft>
                <a:spcPts val="0"/>
              </a:spcAft>
              <a:buSzPts val="3600"/>
              <a:buNone/>
              <a:defRPr sz="3600"/>
            </a:lvl8pPr>
            <a:lvl9pPr algn="ctr" lvl="8">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t"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b" anchorCtr="0" bIns="91425" lIns="91425" numCol="1" rIns="91425" spcFirstLastPara="1" tIns="91425" wrap="square">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t" anchorCtr="0" bIns="91425" lIns="91425" numCol="1" rIns="91425" spcFirstLastPara="1" tIns="91425" wrap="square">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 anchorCtr="0" bIns="91425" lIns="91425" numCol="1" rIns="91425" spcFirstLastPara="1" tIns="91425" wrap="square">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4200"/>
              <a:buNone/>
              <a:defRPr sz="4200"/>
            </a:lvl1pPr>
            <a:lvl2pPr algn="ctr" lvl="1">
              <a:spcBef>
                <a:spcPts val="0"/>
              </a:spcBef>
              <a:spcAft>
                <a:spcPts val="0"/>
              </a:spcAft>
              <a:buSzPts val="4200"/>
              <a:buNone/>
              <a:defRPr sz="4200"/>
            </a:lvl2pPr>
            <a:lvl3pPr algn="ctr" lvl="2">
              <a:spcBef>
                <a:spcPts val="0"/>
              </a:spcBef>
              <a:spcAft>
                <a:spcPts val="0"/>
              </a:spcAft>
              <a:buSzPts val="4200"/>
              <a:buNone/>
              <a:defRPr sz="4200"/>
            </a:lvl3pPr>
            <a:lvl4pPr algn="ctr" lvl="3">
              <a:spcBef>
                <a:spcPts val="0"/>
              </a:spcBef>
              <a:spcAft>
                <a:spcPts val="0"/>
              </a:spcAft>
              <a:buSzPts val="4200"/>
              <a:buNone/>
              <a:defRPr sz="4200"/>
            </a:lvl4pPr>
            <a:lvl5pPr algn="ctr" lvl="4">
              <a:spcBef>
                <a:spcPts val="0"/>
              </a:spcBef>
              <a:spcAft>
                <a:spcPts val="0"/>
              </a:spcAft>
              <a:buSzPts val="4200"/>
              <a:buNone/>
              <a:defRPr sz="4200"/>
            </a:lvl5pPr>
            <a:lvl6pPr algn="ctr" lvl="5">
              <a:spcBef>
                <a:spcPts val="0"/>
              </a:spcBef>
              <a:spcAft>
                <a:spcPts val="0"/>
              </a:spcAft>
              <a:buSzPts val="4200"/>
              <a:buNone/>
              <a:defRPr sz="4200"/>
            </a:lvl6pPr>
            <a:lvl7pPr algn="ctr" lvl="6">
              <a:spcBef>
                <a:spcPts val="0"/>
              </a:spcBef>
              <a:spcAft>
                <a:spcPts val="0"/>
              </a:spcAft>
              <a:buSzPts val="4200"/>
              <a:buNone/>
              <a:defRPr sz="4200"/>
            </a:lvl7pPr>
            <a:lvl8pPr algn="ctr" lvl="7">
              <a:spcBef>
                <a:spcPts val="0"/>
              </a:spcBef>
              <a:spcAft>
                <a:spcPts val="0"/>
              </a:spcAft>
              <a:buSzPts val="4200"/>
              <a:buNone/>
              <a:defRPr sz="4200"/>
            </a:lvl8pPr>
            <a:lvl9pPr algn="ctr" lvl="8">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100"/>
              <a:buNone/>
              <a:defRPr sz="2100"/>
            </a:lvl1pPr>
            <a:lvl2pPr algn="ctr" lvl="1">
              <a:lnSpc>
                <a:spcPct val="100000"/>
              </a:lnSpc>
              <a:spcBef>
                <a:spcPts val="0"/>
              </a:spcBef>
              <a:spcAft>
                <a:spcPts val="0"/>
              </a:spcAft>
              <a:buSzPts val="2100"/>
              <a:buNone/>
              <a:defRPr sz="2100"/>
            </a:lvl2pPr>
            <a:lvl3pPr algn="ctr" lvl="2">
              <a:lnSpc>
                <a:spcPct val="100000"/>
              </a:lnSpc>
              <a:spcBef>
                <a:spcPts val="0"/>
              </a:spcBef>
              <a:spcAft>
                <a:spcPts val="0"/>
              </a:spcAft>
              <a:buSzPts val="2100"/>
              <a:buNone/>
              <a:defRPr sz="2100"/>
            </a:lvl3pPr>
            <a:lvl4pPr algn="ctr" lvl="3">
              <a:lnSpc>
                <a:spcPct val="100000"/>
              </a:lnSpc>
              <a:spcBef>
                <a:spcPts val="0"/>
              </a:spcBef>
              <a:spcAft>
                <a:spcPts val="0"/>
              </a:spcAft>
              <a:buSzPts val="2100"/>
              <a:buNone/>
              <a:defRPr sz="2100"/>
            </a:lvl4pPr>
            <a:lvl5pPr algn="ctr" lvl="4">
              <a:lnSpc>
                <a:spcPct val="100000"/>
              </a:lnSpc>
              <a:spcBef>
                <a:spcPts val="0"/>
              </a:spcBef>
              <a:spcAft>
                <a:spcPts val="0"/>
              </a:spcAft>
              <a:buSzPts val="2100"/>
              <a:buNone/>
              <a:defRPr sz="2100"/>
            </a:lvl5pPr>
            <a:lvl6pPr algn="ctr" lvl="5">
              <a:lnSpc>
                <a:spcPct val="100000"/>
              </a:lnSpc>
              <a:spcBef>
                <a:spcPts val="0"/>
              </a:spcBef>
              <a:spcAft>
                <a:spcPts val="0"/>
              </a:spcAft>
              <a:buSzPts val="2100"/>
              <a:buNone/>
              <a:defRPr sz="2100"/>
            </a:lvl6pPr>
            <a:lvl7pPr algn="ctr" lvl="6">
              <a:lnSpc>
                <a:spcPct val="100000"/>
              </a:lnSpc>
              <a:spcBef>
                <a:spcPts val="0"/>
              </a:spcBef>
              <a:spcAft>
                <a:spcPts val="0"/>
              </a:spcAft>
              <a:buSzPts val="2100"/>
              <a:buNone/>
              <a:defRPr sz="2100"/>
            </a:lvl7pPr>
            <a:lvl8pPr algn="ctr" lvl="7">
              <a:lnSpc>
                <a:spcPct val="100000"/>
              </a:lnSpc>
              <a:spcBef>
                <a:spcPts val="0"/>
              </a:spcBef>
              <a:spcAft>
                <a:spcPts val="0"/>
              </a:spcAft>
              <a:buSzPts val="2100"/>
              <a:buNone/>
              <a:defRPr sz="2100"/>
            </a:lvl8pPr>
            <a:lvl9pPr algn="ctr" lvl="8">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 anchorCtr="0" bIns="91425" lIns="91425" numCol="1" rIns="91425" spcFirstLastPara="1" tIns="91425" wrap="square">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GB"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t" anchorCtr="0" bIns="91425" lIns="91425" numCol="1" rIns="91425" spcFirstLastPara="1" tIns="91425" wrap="square">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t" anchorCtr="0" bIns="91425" lIns="91425" numCol="1" rIns="91425" spcFirstLastPara="1" tIns="91425" wrap="square">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 anchorCtr="0" bIns="91425" lIns="91425" numCol="1" rIns="91425" spcFirstLastPara="1" tIns="91425" wrap="square">
            <a:normAutofit/>
          </a:bodyPr>
          <a:lstStyle>
            <a:lvl1pPr algn="r" lvl="0">
              <a:buNone/>
              <a:defRPr sz="1000">
                <a:solidFill>
                  <a:schemeClr val="dk2"/>
                </a:solidFill>
              </a:defRPr>
            </a:lvl1pPr>
            <a:lvl2pPr algn="r" lvl="1">
              <a:buNone/>
              <a:defRPr sz="1000">
                <a:solidFill>
                  <a:schemeClr val="dk2"/>
                </a:solidFill>
              </a:defRPr>
            </a:lvl2pPr>
            <a:lvl3pPr algn="r" lvl="2">
              <a:buNone/>
              <a:defRPr sz="1000">
                <a:solidFill>
                  <a:schemeClr val="dk2"/>
                </a:solidFill>
              </a:defRPr>
            </a:lvl3pPr>
            <a:lvl4pPr algn="r" lvl="3">
              <a:buNone/>
              <a:defRPr sz="1000">
                <a:solidFill>
                  <a:schemeClr val="dk2"/>
                </a:solidFill>
              </a:defRPr>
            </a:lvl4pPr>
            <a:lvl5pPr algn="r" lvl="4">
              <a:buNone/>
              <a:defRPr sz="1000">
                <a:solidFill>
                  <a:schemeClr val="dk2"/>
                </a:solidFill>
              </a:defRPr>
            </a:lvl5pPr>
            <a:lvl6pPr algn="r" lvl="5">
              <a:buNone/>
              <a:defRPr sz="1000">
                <a:solidFill>
                  <a:schemeClr val="dk2"/>
                </a:solidFill>
              </a:defRPr>
            </a:lvl6pPr>
            <a:lvl7pPr algn="r" lvl="6">
              <a:buNone/>
              <a:defRPr sz="1000">
                <a:solidFill>
                  <a:schemeClr val="dk2"/>
                </a:solidFill>
              </a:defRPr>
            </a:lvl7pPr>
            <a:lvl8pPr algn="r" lvl="7">
              <a:buNone/>
              <a:defRPr sz="1000">
                <a:solidFill>
                  <a:schemeClr val="dk2"/>
                </a:solidFill>
              </a:defRPr>
            </a:lvl8pPr>
            <a:lvl9pPr algn="r" lvl="8">
              <a:buNone/>
              <a:defRPr sz="1000">
                <a:solidFill>
                  <a:schemeClr val="dk2"/>
                </a:solidFill>
              </a:defRPr>
            </a:lvl9pPr>
          </a:lstStyle>
          <a:p>
            <a:pPr algn="r" indent="0" lvl="0" marL="0" rtl="0">
              <a:spcBef>
                <a:spcPts val="0"/>
              </a:spcBef>
              <a:spcAft>
                <a:spcPts val="0"/>
              </a:spcAft>
              <a:buNone/>
            </a:pPr>
            <a:fld id="{00000000-1234-1234-1234-123412341234}" type="slidenum">
              <a:rPr altLang="en-GB" lang="en-GB"/>
              <a:t>‹#›</a:t>
            </a:fld>
            <a:endParaRPr/>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arget="../media/image22.jpg" Type="http://schemas.openxmlformats.org/officeDocument/2006/relationships/image"/><Relationship Id="rId7" Target="../media/image7.png" Type="http://schemas.openxmlformats.org/officeDocument/2006/relationships/image"/><Relationship Id="rId6" Target="../media/image8.png" Type="http://schemas.openxmlformats.org/officeDocument/2006/relationships/image"/><Relationship Id="rId5" Target="../media/image9.png" Type="http://schemas.openxmlformats.org/officeDocument/2006/relationships/image"/><Relationship Id="rId4" Target="../media/image3.png" Type="http://schemas.openxmlformats.org/officeDocument/2006/relationships/image"/><Relationship Id="rId3" Target="../media/image11.jpg"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5" Target="../media/image35.png" Type="http://schemas.openxmlformats.org/officeDocument/2006/relationships/image"/><Relationship Id="rId4" Target="../media/image33.png" Type="http://schemas.openxmlformats.org/officeDocument/2006/relationships/image"/><Relationship Id="rId3" Target="../media/image32.png" Type="http://schemas.openxmlformats.org/officeDocument/2006/relationships/image"/><Relationship Id="rId2" Target="../notesSlides/notesSlide10.xml" Type="http://schemas.openxmlformats.org/officeDocument/2006/relationships/notesSlide"/><Relationship Id="rId1" Target="../slideLayouts/slideLayout1.xml" Type="http://schemas.openxmlformats.org/officeDocument/2006/relationships/slideLayout"/></Relationships>
</file>

<file path=ppt/slides/_rels/slide11.xml.rels><?xml version="1.0" encoding="UTF-8" standalone="yes"?><Relationships xmlns="http://schemas.openxmlformats.org/package/2006/relationships"><Relationship Id="rId4" Target="../media/image4.jpg" Type="http://schemas.openxmlformats.org/officeDocument/2006/relationships/image"/><Relationship Id="rId3" Target="../media/image10.png" Type="http://schemas.openxmlformats.org/officeDocument/2006/relationships/image"/><Relationship Id="rId2" Target="../notesSlides/notesSlide11.xml" Type="http://schemas.openxmlformats.org/officeDocument/2006/relationships/notesSlide"/><Relationship Id="rId1" Target="../slideLayouts/slideLayout1.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43.jpg" Type="http://schemas.openxmlformats.org/officeDocument/2006/relationships/image"/><Relationship Id="rId2" Target="../notesSlides/notesSlide12.xml" Type="http://schemas.openxmlformats.org/officeDocument/2006/relationships/notesSlide"/><Relationship Id="rId1" Target="../slideLayouts/slideLayout1.xml" Type="http://schemas.openxmlformats.org/officeDocument/2006/relationships/slideLayout"/></Relationships>
</file>

<file path=ppt/slides/_rels/slide13.xml.rels><?xml version="1.0" encoding="UTF-8" standalone="yes"?><Relationships xmlns="http://schemas.openxmlformats.org/package/2006/relationships"><Relationship Id="rId5" Target="../media/image37.png" Type="http://schemas.openxmlformats.org/officeDocument/2006/relationships/image"/><Relationship Id="rId4" Target="../media/image38.png" Type="http://schemas.openxmlformats.org/officeDocument/2006/relationships/image"/><Relationship Id="rId3" Target="../media/image36.jpg" Type="http://schemas.openxmlformats.org/officeDocument/2006/relationships/image"/><Relationship Id="rId2" Target="../notesSlides/notesSlide13.xml" Type="http://schemas.openxmlformats.org/officeDocument/2006/relationships/notesSlide"/><Relationship Id="rId1" Target="../slideLayouts/slideLayout1.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44.jpg" Type="http://schemas.openxmlformats.org/officeDocument/2006/relationships/image"/><Relationship Id="rId2" Target="../notesSlides/notesSlide14.xml" Type="http://schemas.openxmlformats.org/officeDocument/2006/relationships/notesSlide"/><Relationship Id="rId1" Target="../slideLayouts/slideLayout1.xml" Type="http://schemas.openxmlformats.org/officeDocument/2006/relationships/slideLayout"/></Relationships>
</file>

<file path=ppt/slides/_rels/slide2.xml.rels><?xml version="1.0" encoding="UTF-8" standalone="yes"?><Relationships xmlns="http://schemas.openxmlformats.org/package/2006/relationships"><Relationship Id="rId2" Target="../notesSlides/notesSlide2.xml" Type="http://schemas.openxmlformats.org/officeDocument/2006/relationships/notesSlide"/><Relationship Id="rId1" Target="../slideLayouts/slideLayout1.xml" Type="http://schemas.openxmlformats.org/officeDocument/2006/relationships/slideLayout"/></Relationships>
</file>

<file path=ppt/slides/_rels/slide3.xml.rels><?xml version="1.0" encoding="UTF-8" standalone="yes"?><Relationships xmlns="http://schemas.openxmlformats.org/package/2006/relationships"><Relationship Id="rId8" Target="../media/image4.jpg" Type="http://schemas.openxmlformats.org/officeDocument/2006/relationships/image"/><Relationship Id="rId7" Target="../media/image5.jpg" Type="http://schemas.openxmlformats.org/officeDocument/2006/relationships/image"/><Relationship Id="rId6" Target="../media/image1.jpg" Type="http://schemas.openxmlformats.org/officeDocument/2006/relationships/image"/><Relationship Id="rId5" Target="../media/image6.jpg" Type="http://schemas.openxmlformats.org/officeDocument/2006/relationships/image"/><Relationship Id="rId4" Target="../media/image10.png" Type="http://schemas.openxmlformats.org/officeDocument/2006/relationships/image"/><Relationship Id="rId3" Target="../media/image9.png" Type="http://schemas.openxmlformats.org/officeDocument/2006/relationships/image"/><Relationship Id="rId2" Target="../notesSlides/notesSlide3.xml" Type="http://schemas.openxmlformats.org/officeDocument/2006/relationships/notesSlide"/><Relationship Id="rId1" Target="../slideLayouts/slideLayout1.xml" Type="http://schemas.openxmlformats.org/officeDocument/2006/relationships/slideLayout"/></Relationships>
</file>

<file path=ppt/slides/_rels/slide4.xml.rels><?xml version="1.0" encoding="UTF-8" standalone="yes"?><Relationships xmlns="http://schemas.openxmlformats.org/package/2006/relationships"><Relationship Id="rId11" Target="../media/image18.png" Type="http://schemas.openxmlformats.org/officeDocument/2006/relationships/image"/><Relationship Id="rId10" Target="../media/image16.png" Type="http://schemas.openxmlformats.org/officeDocument/2006/relationships/image"/><Relationship Id="rId9" Target="../media/image14.png" Type="http://schemas.openxmlformats.org/officeDocument/2006/relationships/image"/><Relationship Id="rId8" Target="../media/image17.png" Type="http://schemas.openxmlformats.org/officeDocument/2006/relationships/image"/><Relationship Id="rId7" Target="https://www.kingston.gov.uk/policies-statements/equalities" TargetMode="External" Type="http://schemas.openxmlformats.org/officeDocument/2006/relationships/hyperlink"/><Relationship Id="rId6" Target="../media/image13.png" Type="http://schemas.openxmlformats.org/officeDocument/2006/relationships/image"/><Relationship Id="rId5" Target="../media/image15.png" Type="http://schemas.openxmlformats.org/officeDocument/2006/relationships/image"/><Relationship Id="rId4" Target="../media/image12.png" Type="http://schemas.openxmlformats.org/officeDocument/2006/relationships/image"/><Relationship Id="rId3" Target="../media/image2.png" Type="http://schemas.openxmlformats.org/officeDocument/2006/relationships/image"/><Relationship Id="rId2" Target="../notesSlides/notesSlide4.xml" Type="http://schemas.openxmlformats.org/officeDocument/2006/relationships/notesSlide"/><Relationship Id="rId1" Target="../slideLayouts/slideLayout1.xml" Type="http://schemas.openxmlformats.org/officeDocument/2006/relationships/slideLayout"/></Relationships>
</file>

<file path=ppt/slides/_rels/slide5.xml.rels><?xml version="1.0" encoding="UTF-8" standalone="yes"?><Relationships xmlns="http://schemas.openxmlformats.org/package/2006/relationships"><Relationship Id="rId5" Target="../media/image34.png" Type="http://schemas.openxmlformats.org/officeDocument/2006/relationships/image"/><Relationship Id="rId4" Target="../media/image19.png" Type="http://schemas.openxmlformats.org/officeDocument/2006/relationships/image"/><Relationship Id="rId3" Target="../media/image21.png" Type="http://schemas.openxmlformats.org/officeDocument/2006/relationships/image"/><Relationship Id="rId2" Target="../notesSlides/notesSlide5.xml" Type="http://schemas.openxmlformats.org/officeDocument/2006/relationships/notesSlide"/><Relationship Id="rId1" Target="../slideLayouts/slideLayout1.xml" Type="http://schemas.openxmlformats.org/officeDocument/2006/relationships/slideLayout"/></Relationships>
</file>

<file path=ppt/slides/_rels/slide6.xml.rels><?xml version="1.0" encoding="UTF-8" standalone="yes"?><Relationships xmlns="http://schemas.openxmlformats.org/package/2006/relationships"><Relationship Id="rId9" Target="../media/image26.png" Type="http://schemas.openxmlformats.org/officeDocument/2006/relationships/image"/><Relationship Id="rId8" Target="../media/image25.png" Type="http://schemas.openxmlformats.org/officeDocument/2006/relationships/image"/><Relationship Id="rId7" Target="../media/image20.png" Type="http://schemas.openxmlformats.org/officeDocument/2006/relationships/image"/><Relationship Id="rId6" Target="../media/image5.jpg" Type="http://schemas.openxmlformats.org/officeDocument/2006/relationships/image"/><Relationship Id="rId5" Target="../media/image1.jpg" Type="http://schemas.openxmlformats.org/officeDocument/2006/relationships/image"/><Relationship Id="rId4" Target="../media/image6.jpg" Type="http://schemas.openxmlformats.org/officeDocument/2006/relationships/image"/><Relationship Id="rId3" Target="../media/image9.png" Type="http://schemas.openxmlformats.org/officeDocument/2006/relationships/image"/><Relationship Id="rId2" Target="../notesSlides/notesSlide6.xml" Type="http://schemas.openxmlformats.org/officeDocument/2006/relationships/notesSlide"/><Relationship Id="rId1" Target="../slideLayouts/slideLayout1.xml" Type="http://schemas.openxmlformats.org/officeDocument/2006/relationships/slideLayout"/></Relationships>
</file>

<file path=ppt/slides/_rels/slide7.xml.rels><?xml version="1.0" encoding="UTF-8" standalone="yes"?><Relationships xmlns="http://schemas.openxmlformats.org/package/2006/relationships"><Relationship Id="rId7" Target="../media/image30.png" Type="http://schemas.openxmlformats.org/officeDocument/2006/relationships/image"/><Relationship Id="rId6" Target="../media/image24.png" Type="http://schemas.openxmlformats.org/officeDocument/2006/relationships/image"/><Relationship Id="rId5" Target="../media/image27.png" Type="http://schemas.openxmlformats.org/officeDocument/2006/relationships/image"/><Relationship Id="rId4" Target="../media/image23.jpg" Type="http://schemas.openxmlformats.org/officeDocument/2006/relationships/image"/><Relationship Id="rId3" Target="http://www.youtube.com/watch?v=N2ZLqTwWwEU" TargetMode="External" Type="http://schemas.openxmlformats.org/officeDocument/2006/relationships/hyperlink"/><Relationship Id="rId2" Target="../notesSlides/notesSlide7.xml" Type="http://schemas.openxmlformats.org/officeDocument/2006/relationships/notesSlide"/><Relationship Id="rId1" Target="../slideLayouts/slideLayout1.xml" Type="http://schemas.openxmlformats.org/officeDocument/2006/relationships/slideLayout"/></Relationships>
</file>

<file path=ppt/slides/_rels/slide8.xml.rels><?xml version="1.0" encoding="UTF-8" standalone="yes"?><Relationships xmlns="http://schemas.openxmlformats.org/package/2006/relationships"><Relationship Id="rId7" Target="../media/image29.png" Type="http://schemas.openxmlformats.org/officeDocument/2006/relationships/image"/><Relationship Id="rId6" Target="../media/image31.png" Type="http://schemas.openxmlformats.org/officeDocument/2006/relationships/image"/><Relationship Id="rId5" Target="../media/image39.png" Type="http://schemas.openxmlformats.org/officeDocument/2006/relationships/image"/><Relationship Id="rId4" Target="../media/image28.png" Type="http://schemas.openxmlformats.org/officeDocument/2006/relationships/image"/><Relationship Id="rId3" Target="https://www.youtube.com/watch?v=YXfVY9xW5UU" TargetMode="External" Type="http://schemas.openxmlformats.org/officeDocument/2006/relationships/hyperlink"/><Relationship Id="rId2" Target="../notesSlides/notesSlide8.xml" Type="http://schemas.openxmlformats.org/officeDocument/2006/relationships/notesSlide"/><Relationship Id="rId1" Target="../slideLayouts/slideLayout1.xml" Type="http://schemas.openxmlformats.org/officeDocument/2006/relationships/slideLayout"/></Relationships>
</file>

<file path=ppt/slides/_rels/slide9.xml.rels><?xml version="1.0" encoding="UTF-8" standalone="yes"?><Relationships xmlns="http://schemas.openxmlformats.org/package/2006/relationships"><Relationship Id="rId5" Target="../media/image41.jpg" Type="http://schemas.openxmlformats.org/officeDocument/2006/relationships/image"/><Relationship Id="rId4" Target="../media/image42.jpg" Type="http://schemas.openxmlformats.org/officeDocument/2006/relationships/image"/><Relationship Id="rId3" Target="../media/image40.png" Type="http://schemas.openxmlformats.org/officeDocument/2006/relationships/image"/><Relationship Id="rId2" Target="../notesSlides/notesSlide9.xml" Type="http://schemas.openxmlformats.org/officeDocument/2006/relationships/notesSlide"/><Relationship Id="rId1" Target="../slideLayouts/slideLayout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4286225" y="0"/>
            <a:ext cx="4857775" cy="5150150"/>
            <a:chOff x="4286225" y="0"/>
            <a:chExt cx="4857775" cy="5150150"/>
          </a:xfrm>
        </p:grpSpPr>
        <p:pic>
          <p:nvPicPr>
            <p:cNvPr id="55" name="Google Shape;55;p13"/>
            <p:cNvPicPr preferRelativeResize="0"/>
            <p:nvPr/>
          </p:nvPicPr>
          <p:blipFill rotWithShape="1">
            <a:blip r:embed="rId3">
              <a:alphaModFix/>
            </a:blip>
            <a:srcRect b="0" l="46873" r="0" t="0"/>
            <a:stretch/>
          </p:blipFill>
          <p:spPr>
            <a:xfrm>
              <a:off x="4286250" y="0"/>
              <a:ext cx="4857748" cy="5143499"/>
            </a:xfrm>
            <a:prstGeom prst="rect">
              <a:avLst/>
            </a:prstGeom>
            <a:noFill/>
            <a:ln>
              <a:noFill/>
            </a:ln>
          </p:spPr>
        </p:pic>
        <p:sp>
          <p:nvSpPr>
            <p:cNvPr id="56" name="Google Shape;56;p13"/>
            <p:cNvSpPr/>
            <p:nvPr/>
          </p:nvSpPr>
          <p:spPr>
            <a:xfrm flipH="1" rot="10800000">
              <a:off x="4286225" y="50"/>
              <a:ext cx="1109700" cy="5150100"/>
            </a:xfrm>
            <a:prstGeom prst="rtTriangle">
              <a:avLst/>
            </a:prstGeom>
            <a:solidFill>
              <a:schemeClr val="lt1"/>
            </a:solidFill>
            <a:ln cap="flat" cmpd="sng" w="9525">
              <a:solidFill>
                <a:schemeClr val="lt1"/>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57" name="Google Shape;57;p13"/>
            <p:cNvSpPr/>
            <p:nvPr/>
          </p:nvSpPr>
          <p:spPr>
            <a:xfrm flipH="1">
              <a:off x="8419500" y="1727800"/>
              <a:ext cx="724500" cy="3415800"/>
            </a:xfrm>
            <a:prstGeom prst="rtTriangle">
              <a:avLst/>
            </a:prstGeom>
            <a:solidFill>
              <a:schemeClr val="lt1"/>
            </a:solidFill>
            <a:ln cap="flat" cmpd="sng" w="9525">
              <a:solidFill>
                <a:schemeClr val="lt1"/>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grpSp>
      <p:sp>
        <p:nvSpPr>
          <p:cNvPr id="58" name="Google Shape;58;p13"/>
          <p:cNvSpPr/>
          <p:nvPr/>
        </p:nvSpPr>
        <p:spPr>
          <a:xfrm>
            <a:off x="0" y="3325"/>
            <a:ext cx="9144000" cy="5143500"/>
          </a:xfrm>
          <a:prstGeom prst="rect">
            <a:avLst/>
          </a:prstGeom>
          <a:noFill/>
          <a:ln cap="flat" cmpd="sng" w="38100">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59" name="Google Shape;59;p13"/>
          <p:cNvSpPr txBox="1"/>
          <p:nvPr/>
        </p:nvSpPr>
        <p:spPr>
          <a:xfrm>
            <a:off x="42925" y="1413200"/>
            <a:ext cx="4857900" cy="1323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GB" b="1" lang="en-GB" sz="3700">
                <a:solidFill>
                  <a:srgbClr val="073763"/>
                </a:solidFill>
              </a:rPr>
              <a:t>Putting People at the </a:t>
            </a:r>
            <a:r>
              <a:rPr altLang="en-GB" b="1" lang="en-GB" sz="3700">
                <a:solidFill>
                  <a:srgbClr val="073763"/>
                </a:solidFill>
              </a:rPr>
              <a:t>Heart</a:t>
            </a:r>
            <a:r>
              <a:rPr altLang="en-GB" b="1" lang="en-GB" sz="3700">
                <a:solidFill>
                  <a:srgbClr val="073763"/>
                </a:solidFill>
              </a:rPr>
              <a:t> of What We Do</a:t>
            </a:r>
            <a:endParaRPr sz="3200">
              <a:solidFill>
                <a:srgbClr val="073763"/>
              </a:solidFill>
            </a:endParaRPr>
          </a:p>
        </p:txBody>
      </p:sp>
      <p:pic>
        <p:nvPicPr>
          <p:cNvPr descr="Symbol of two hands forming a heart" id="60" name="Google Shape;60;p13"/>
          <p:cNvPicPr preferRelativeResize="0"/>
          <p:nvPr/>
        </p:nvPicPr>
        <p:blipFill>
          <a:blip r:embed="rId4">
            <a:alphaModFix/>
          </a:blip>
          <a:stretch>
            <a:fillRect/>
          </a:stretch>
        </p:blipFill>
        <p:spPr>
          <a:xfrm>
            <a:off x="42925" y="57250"/>
            <a:ext cx="1172042" cy="1200600"/>
          </a:xfrm>
          <a:prstGeom prst="rect">
            <a:avLst/>
          </a:prstGeom>
          <a:noFill/>
          <a:ln>
            <a:noFill/>
          </a:ln>
        </p:spPr>
      </p:pic>
      <p:pic>
        <p:nvPicPr>
          <p:cNvPr descr="An icon of a hand holding two figures with a heart between them, symbolising safety." id="61" name="Google Shape;61;p13"/>
          <p:cNvPicPr preferRelativeResize="0"/>
          <p:nvPr/>
        </p:nvPicPr>
        <p:blipFill>
          <a:blip r:embed="rId5">
            <a:alphaModFix/>
          </a:blip>
          <a:stretch>
            <a:fillRect/>
          </a:stretch>
        </p:blipFill>
        <p:spPr>
          <a:xfrm>
            <a:off x="3793484" y="110359"/>
            <a:ext cx="1172041" cy="1194985"/>
          </a:xfrm>
          <a:prstGeom prst="rect">
            <a:avLst/>
          </a:prstGeom>
          <a:noFill/>
          <a:ln>
            <a:noFill/>
          </a:ln>
        </p:spPr>
      </p:pic>
      <p:sp>
        <p:nvSpPr>
          <p:cNvPr id="62" name="Google Shape;62;p13"/>
          <p:cNvSpPr txBox="1"/>
          <p:nvPr/>
        </p:nvSpPr>
        <p:spPr>
          <a:xfrm>
            <a:off x="4679424" y="2890700"/>
            <a:ext cx="4357200" cy="1231500"/>
          </a:xfrm>
          <a:prstGeom prst="rect">
            <a:avLst/>
          </a:prstGeom>
          <a:solidFill>
            <a:srgbClr val="162655"/>
          </a:solid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GB" b="1" lang="en-GB" sz="1700">
                <a:solidFill>
                  <a:schemeClr val="lt1"/>
                </a:solidFill>
              </a:rPr>
              <a:t>Adult Social Care Practice Framework</a:t>
            </a:r>
            <a:endParaRPr b="1" sz="1700">
              <a:solidFill>
                <a:schemeClr val="lt1"/>
              </a:solidFill>
            </a:endParaRPr>
          </a:p>
          <a:p>
            <a:pPr algn="l" indent="0" lvl="0" marL="0" rtl="0">
              <a:spcBef>
                <a:spcPts val="0"/>
              </a:spcBef>
              <a:spcAft>
                <a:spcPts val="0"/>
              </a:spcAft>
              <a:buNone/>
            </a:pPr>
            <a:r>
              <a:t/>
            </a:r>
            <a:endParaRPr b="1" sz="1700">
              <a:solidFill>
                <a:schemeClr val="lt1"/>
              </a:solidFill>
            </a:endParaRPr>
          </a:p>
          <a:p>
            <a:pPr algn="l" indent="0" lvl="0" marL="0" rtl="0">
              <a:spcBef>
                <a:spcPts val="0"/>
              </a:spcBef>
              <a:spcAft>
                <a:spcPts val="0"/>
              </a:spcAft>
              <a:buNone/>
            </a:pPr>
            <a:r>
              <a:rPr altLang="en-GB" b="1" lang="en-GB" sz="1700">
                <a:solidFill>
                  <a:schemeClr val="lt1"/>
                </a:solidFill>
              </a:rPr>
              <a:t>The Royal Borough of Kingston upon Thames</a:t>
            </a:r>
            <a:endParaRPr sz="1500">
              <a:solidFill>
                <a:schemeClr val="lt1"/>
              </a:solidFill>
            </a:endParaRPr>
          </a:p>
        </p:txBody>
      </p:sp>
      <p:pic>
        <p:nvPicPr>
          <p:cNvPr descr="A man in a wheelchair with green gloves sits outdoors on a high street." id="63" name="Google Shape;63;p13"/>
          <p:cNvPicPr preferRelativeResize="0"/>
          <p:nvPr/>
        </p:nvPicPr>
        <p:blipFill>
          <a:blip r:embed="rId6">
            <a:alphaModFix/>
          </a:blip>
          <a:stretch>
            <a:fillRect/>
          </a:stretch>
        </p:blipFill>
        <p:spPr>
          <a:xfrm>
            <a:off x="102351" y="3387398"/>
            <a:ext cx="2359335" cy="1611925"/>
          </a:xfrm>
          <a:prstGeom prst="rect">
            <a:avLst/>
          </a:prstGeom>
          <a:noFill/>
          <a:ln>
            <a:noFill/>
          </a:ln>
        </p:spPr>
      </p:pic>
      <p:pic>
        <p:nvPicPr>
          <p:cNvPr descr="An older woman with graying hair smiles brightly at the camera in front of colourful street art." id="64" name="Google Shape;64;p13"/>
          <p:cNvPicPr preferRelativeResize="0"/>
          <p:nvPr/>
        </p:nvPicPr>
        <p:blipFill rotWithShape="1">
          <a:blip r:embed="rId7">
            <a:alphaModFix/>
          </a:blip>
          <a:srcRect b="0" l="5339" r="24769" t="0"/>
          <a:stretch/>
        </p:blipFill>
        <p:spPr>
          <a:xfrm>
            <a:off x="2600975" y="2847952"/>
            <a:ext cx="1545949" cy="2151375"/>
          </a:xfrm>
          <a:prstGeom prst="rect">
            <a:avLst/>
          </a:prstGeom>
          <a:noFill/>
          <a:ln>
            <a:noFill/>
          </a:ln>
        </p:spPr>
      </p:pic>
      <p:pic>
        <p:nvPicPr>
          <p:cNvPr descr="The Guildhall building in Kingston town centre." id="65" name="Google Shape;65;p13"/>
          <p:cNvPicPr preferRelativeResize="0"/>
          <p:nvPr/>
        </p:nvPicPr>
        <p:blipFill>
          <a:blip r:embed="rId8">
            <a:alphaModFix/>
          </a:blip>
          <a:stretch>
            <a:fillRect/>
          </a:stretch>
        </p:blipFill>
        <p:spPr>
          <a:xfrm>
            <a:off x="1431675" y="151299"/>
            <a:ext cx="2007199" cy="13338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2"/>
          <p:cNvSpPr txBox="1"/>
          <p:nvPr/>
        </p:nvSpPr>
        <p:spPr>
          <a:xfrm>
            <a:off x="0" y="339000"/>
            <a:ext cx="4182300" cy="48333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300">
                <a:solidFill>
                  <a:schemeClr val="dk2"/>
                </a:solidFill>
              </a:rPr>
              <a:t>Promoting Safety</a:t>
            </a:r>
            <a:endParaRPr sz="13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a:lnSpc>
                <a:spcPct val="150000"/>
              </a:lnSpc>
              <a:spcBef>
                <a:spcPts val="0"/>
              </a:spcBef>
              <a:spcAft>
                <a:spcPts val="0"/>
              </a:spcAft>
              <a:buNone/>
            </a:pPr>
            <a:r>
              <a:rPr sz="1000">
                <a:solidFill>
                  <a:schemeClr val="dk2"/>
                </a:solidFill>
              </a:rPr>
              <a:t/>
            </a:r>
          </a:p>
          <a:p>
            <a:pPr algn="just" indent="0" lvl="0" marL="0">
              <a:lnSpc>
                <a:spcPct val="150000"/>
              </a:lnSpc>
              <a:spcBef>
                <a:spcPts val="0"/>
              </a:spcBef>
              <a:spcAft>
                <a:spcPts val="0"/>
              </a:spcAft>
              <a:buNone/>
            </a:pPr>
            <a:r>
              <a:rPr sz="1000">
                <a:solidFill>
                  <a:schemeClr val="dk2"/>
                </a:solidFill>
              </a:rPr>
              <a:t/>
            </a:r>
          </a:p>
          <a:p>
            <a:pPr algn="just" indent="0" lvl="0" marL="0">
              <a:lnSpc>
                <a:spcPct val="150000"/>
              </a:lnSpc>
              <a:spcBef>
                <a:spcPts val="0"/>
              </a:spcBef>
              <a:spcAft>
                <a:spcPts val="0"/>
              </a:spcAft>
              <a:buNone/>
            </a:pPr>
            <a:r>
              <a:rPr sz="1000">
                <a:solidFill>
                  <a:schemeClr val="dk2"/>
                </a:solidFill>
              </a:rPr>
              <a:t/>
            </a:r>
          </a:p>
          <a:p>
            <a:pPr algn="just" indent="0" lvl="0" marL="0" rtl="0">
              <a:lnSpc>
                <a:spcPct val="150000"/>
              </a:lnSpc>
              <a:spcBef>
                <a:spcPts val="0"/>
              </a:spcBef>
              <a:spcAft>
                <a:spcPts val="0"/>
              </a:spcAft>
              <a:buNone/>
            </a:pPr>
            <a:r>
              <a:rPr altLang="en-GB" lang="en-GB" sz="1000">
                <a:solidFill>
                  <a:schemeClr val="dk2"/>
                </a:solidFill>
              </a:rPr>
              <a:t>We work with people to understand what being safe means to them, and collaborate with partners to improve people’s lives. Our focus is on enhancing lives and respecting people’s autonomy and agency in life choices to live the lives that they want, while upholding the right to live safely, free from bullying, harassment, abuse, discrimination, avoidable harm, and neglect.</a:t>
            </a:r>
            <a:endParaRPr sz="1000">
              <a:solidFill>
                <a:schemeClr val="dk2"/>
              </a:solidFill>
            </a:endParaRPr>
          </a:p>
          <a:p>
            <a:pPr algn="just" indent="0" lvl="0" marL="0" rtl="0">
              <a:lnSpc>
                <a:spcPct val="150000"/>
              </a:lnSpc>
              <a:spcBef>
                <a:spcPts val="0"/>
              </a:spcBef>
              <a:spcAft>
                <a:spcPts val="0"/>
              </a:spcAft>
              <a:buNone/>
            </a:pPr>
            <a:r>
              <a:rPr altLang="en-GB" b="1" lang="en-GB" sz="1000">
                <a:solidFill>
                  <a:schemeClr val="dk2"/>
                </a:solidFill>
              </a:rPr>
              <a:t>“</a:t>
            </a:r>
            <a:r>
              <a:rPr altLang="en-GB" b="1" lang="en-GB" sz="1100">
                <a:solidFill>
                  <a:schemeClr val="dk2"/>
                </a:solidFill>
              </a:rPr>
              <a:t>Mum not only 'has her freedom back' but is safe and able to get on with living her life again</a:t>
            </a:r>
            <a:r>
              <a:rPr altLang="en-GB" b="1" lang="en-GB" sz="1000">
                <a:solidFill>
                  <a:schemeClr val="dk2"/>
                </a:solidFill>
              </a:rPr>
              <a:t>”.</a:t>
            </a:r>
            <a:endParaRPr b="1" sz="1000">
              <a:solidFill>
                <a:schemeClr val="dk2"/>
              </a:solidFill>
            </a:endParaRPr>
          </a:p>
        </p:txBody>
      </p:sp>
      <p:sp>
        <p:nvSpPr>
          <p:cNvPr id="218" name="Google Shape;218;p22"/>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10</a:t>
            </a:r>
            <a:endParaRPr sz="1000">
              <a:solidFill>
                <a:schemeClr val="dk1"/>
              </a:solidFill>
            </a:endParaRPr>
          </a:p>
        </p:txBody>
      </p:sp>
      <p:sp>
        <p:nvSpPr>
          <p:cNvPr id="219" name="Google Shape;219;p22"/>
          <p:cNvSpPr/>
          <p:nvPr/>
        </p:nvSpPr>
        <p:spPr>
          <a:xfrm>
            <a:off x="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Clr>
                <a:schemeClr val="dk1"/>
              </a:buClr>
              <a:buSzPts val="1100"/>
              <a:buFont typeface="Arial"/>
              <a:buNone/>
            </a:pPr>
            <a:r>
              <a:rPr altLang="en-GB" lang="en-GB" sz="2100">
                <a:solidFill>
                  <a:schemeClr val="lt1"/>
                </a:solidFill>
              </a:rPr>
              <a:t>Key Principles of Practice</a:t>
            </a:r>
            <a:endParaRPr sz="2100">
              <a:solidFill>
                <a:schemeClr val="lt1"/>
              </a:solidFill>
            </a:endParaRPr>
          </a:p>
        </p:txBody>
      </p:sp>
      <p:sp>
        <p:nvSpPr>
          <p:cNvPr id="220" name="Google Shape;220;p22"/>
          <p:cNvSpPr txBox="1"/>
          <p:nvPr/>
        </p:nvSpPr>
        <p:spPr>
          <a:xfrm>
            <a:off x="4217550" y="2968200"/>
            <a:ext cx="3000000" cy="3540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100">
                <a:solidFill>
                  <a:schemeClr val="dk2"/>
                </a:solidFill>
              </a:rPr>
              <a:t>Approaches that can support this </a:t>
            </a:r>
            <a:endParaRPr b="1" sz="1100"/>
          </a:p>
        </p:txBody>
      </p:sp>
      <p:pic>
        <p:nvPicPr>
          <p:cNvPr descr="A man smiles in a sport jacket, holding a satchel." id="221" name="Google Shape;221;p22"/>
          <p:cNvPicPr preferRelativeResize="0"/>
          <p:nvPr/>
        </p:nvPicPr>
        <p:blipFill>
          <a:blip r:embed="rId3">
            <a:alphaModFix/>
          </a:blip>
          <a:stretch>
            <a:fillRect/>
          </a:stretch>
        </p:blipFill>
        <p:spPr>
          <a:xfrm>
            <a:off x="98374" y="893600"/>
            <a:ext cx="1971500" cy="2294575"/>
          </a:xfrm>
          <a:prstGeom prst="rect">
            <a:avLst/>
          </a:prstGeom>
          <a:noFill/>
          <a:ln>
            <a:noFill/>
          </a:ln>
        </p:spPr>
      </p:pic>
      <p:pic>
        <p:nvPicPr>
          <p:cNvPr descr="An older couple smiling and embracing on a sofa." id="222" name="Google Shape;222;p22"/>
          <p:cNvPicPr preferRelativeResize="0"/>
          <p:nvPr/>
        </p:nvPicPr>
        <p:blipFill rotWithShape="1">
          <a:blip r:embed="rId4">
            <a:alphaModFix/>
          </a:blip>
          <a:srcRect b="0" l="0" r="0" t="4012"/>
          <a:stretch/>
        </p:blipFill>
        <p:spPr>
          <a:xfrm>
            <a:off x="2265738" y="893600"/>
            <a:ext cx="3309919" cy="2072275"/>
          </a:xfrm>
          <a:prstGeom prst="rect">
            <a:avLst/>
          </a:prstGeom>
          <a:noFill/>
          <a:ln>
            <a:noFill/>
          </a:ln>
        </p:spPr>
      </p:pic>
      <p:pic>
        <p:nvPicPr>
          <p:cNvPr descr="Two people sit together in a cafe, talking about a mug in one of their hands." id="223" name="Google Shape;223;p22"/>
          <p:cNvPicPr preferRelativeResize="0"/>
          <p:nvPr/>
        </p:nvPicPr>
        <p:blipFill>
          <a:blip r:embed="rId5">
            <a:alphaModFix/>
          </a:blip>
          <a:stretch>
            <a:fillRect/>
          </a:stretch>
        </p:blipFill>
        <p:spPr>
          <a:xfrm>
            <a:off x="5962525" y="891275"/>
            <a:ext cx="2999999" cy="2076913"/>
          </a:xfrm>
          <a:prstGeom prst="rect">
            <a:avLst/>
          </a:prstGeom>
          <a:noFill/>
          <a:ln>
            <a:noFill/>
          </a:ln>
        </p:spPr>
      </p:pic>
      <p:sp>
        <p:nvSpPr>
          <p:cNvPr id="224" name="Google Shape;224;p22"/>
          <p:cNvSpPr/>
          <p:nvPr/>
        </p:nvSpPr>
        <p:spPr>
          <a:xfrm>
            <a:off x="4288450" y="3353875"/>
            <a:ext cx="4674000" cy="1464900"/>
          </a:xfrm>
          <a:prstGeom prst="roundRect">
            <a:avLst>
              <a:gd fmla="val 16667" name="adj"/>
            </a:avLst>
          </a:prstGeom>
          <a:solidFill>
            <a:schemeClr val="lt2"/>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lnSpc>
                <a:spcPct val="150000"/>
              </a:lnSpc>
              <a:spcBef>
                <a:spcPts val="0"/>
              </a:spcBef>
              <a:spcAft>
                <a:spcPts val="0"/>
              </a:spcAft>
              <a:buClr>
                <a:schemeClr val="dk1"/>
              </a:buClr>
              <a:buSzPts val="1100"/>
              <a:buFont typeface="Arial"/>
              <a:buNone/>
            </a:pPr>
            <a:r>
              <a:rPr altLang="en-GB" b="1" lang="en-GB" sz="1000">
                <a:solidFill>
                  <a:schemeClr val="dk2"/>
                </a:solidFill>
              </a:rPr>
              <a:t>Positive risk taking</a:t>
            </a:r>
            <a:endParaRPr b="1" sz="1000">
              <a:solidFill>
                <a:schemeClr val="dk2"/>
              </a:solidFill>
            </a:endParaRPr>
          </a:p>
          <a:p>
            <a:pPr algn="just" indent="0" lvl="0" marL="0" rtl="0">
              <a:lnSpc>
                <a:spcPct val="150000"/>
              </a:lnSpc>
              <a:spcBef>
                <a:spcPts val="0"/>
              </a:spcBef>
              <a:spcAft>
                <a:spcPts val="0"/>
              </a:spcAft>
              <a:buClr>
                <a:schemeClr val="dk1"/>
              </a:buClr>
              <a:buSzPts val="1100"/>
              <a:buFont typeface="Arial"/>
              <a:buNone/>
            </a:pPr>
            <a:r>
              <a:rPr altLang="en-GB" lang="en-GB" sz="1000">
                <a:solidFill>
                  <a:schemeClr val="dk2"/>
                </a:solidFill>
              </a:rPr>
              <a:t>This involves a balanced approach, prioritizing an individual's autonomy and well-being while acknowledging potential risks. It shifts from solely avoiding harm to enabling individuals to pursue meaningful experiences and independence. This requires careful assessment, collaborative planning, and support to maximise positive outcomes while minimising negative ones.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3"/>
          <p:cNvSpPr/>
          <p:nvPr/>
        </p:nvSpPr>
        <p:spPr>
          <a:xfrm>
            <a:off x="3691925" y="954475"/>
            <a:ext cx="4957800" cy="3414600"/>
          </a:xfrm>
          <a:prstGeom prst="roundRect">
            <a:avLst>
              <a:gd fmla="val 16667" name="adj"/>
            </a:avLst>
          </a:prstGeom>
          <a:gradFill>
            <a:gsLst>
              <a:gs pos="0">
                <a:srgbClr val="00D3E9"/>
              </a:gs>
              <a:gs pos="100000">
                <a:srgbClr val="045962"/>
              </a:gs>
            </a:gsLst>
            <a:path path="circle">
              <a:fillToRect b="50%" l="50%" r="50%" t="50%"/>
            </a:path>
            <a:tileRect/>
          </a:gra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230" name="Google Shape;230;p23"/>
          <p:cNvSpPr txBox="1"/>
          <p:nvPr/>
        </p:nvSpPr>
        <p:spPr>
          <a:xfrm>
            <a:off x="106050" y="447000"/>
            <a:ext cx="8934900" cy="338700"/>
          </a:xfrm>
          <a:prstGeom prst="rect">
            <a:avLst/>
          </a:prstGeom>
          <a:no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0"/>
              </a:spcAft>
              <a:buNone/>
            </a:pPr>
            <a:r>
              <a:rPr altLang="en-GB" lang="en-GB" sz="1000">
                <a:solidFill>
                  <a:schemeClr val="dk2"/>
                </a:solidFill>
              </a:rPr>
              <a:t>Our approach to implementing our practice principles is grounded in two fundamental ‘bedrocks’, Person Centred Practice and Value &amp; Sustainability -  </a:t>
            </a:r>
            <a:endParaRPr sz="1000">
              <a:solidFill>
                <a:schemeClr val="dk2"/>
              </a:solidFill>
            </a:endParaRPr>
          </a:p>
        </p:txBody>
      </p:sp>
      <p:sp>
        <p:nvSpPr>
          <p:cNvPr id="231" name="Google Shape;231;p23"/>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11</a:t>
            </a:r>
            <a:endParaRPr sz="1000">
              <a:solidFill>
                <a:schemeClr val="dk1"/>
              </a:solidFill>
            </a:endParaRPr>
          </a:p>
        </p:txBody>
      </p:sp>
      <p:sp>
        <p:nvSpPr>
          <p:cNvPr id="232" name="Google Shape;232;p23"/>
          <p:cNvSpPr/>
          <p:nvPr/>
        </p:nvSpPr>
        <p:spPr>
          <a:xfrm>
            <a:off x="-665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Clr>
                <a:schemeClr val="dk1"/>
              </a:buClr>
              <a:buSzPts val="1100"/>
              <a:buFont typeface="Arial"/>
              <a:buNone/>
            </a:pPr>
            <a:r>
              <a:rPr altLang="en-GB" lang="en-GB" sz="2100">
                <a:solidFill>
                  <a:schemeClr val="lt1"/>
                </a:solidFill>
              </a:rPr>
              <a:t>Bedrocks</a:t>
            </a:r>
            <a:r>
              <a:rPr altLang="en-GB" lang="en-GB" sz="2100">
                <a:solidFill>
                  <a:schemeClr val="lt1"/>
                </a:solidFill>
              </a:rPr>
              <a:t> of Practice</a:t>
            </a:r>
            <a:endParaRPr sz="2100">
              <a:solidFill>
                <a:schemeClr val="lt1"/>
              </a:solidFill>
            </a:endParaRPr>
          </a:p>
        </p:txBody>
      </p:sp>
      <p:grpSp>
        <p:nvGrpSpPr>
          <p:cNvPr id="233" name="Google Shape;233;p23"/>
          <p:cNvGrpSpPr/>
          <p:nvPr/>
        </p:nvGrpSpPr>
        <p:grpSpPr>
          <a:xfrm>
            <a:off x="218063" y="968532"/>
            <a:ext cx="3339000" cy="3339000"/>
            <a:chOff x="2902488" y="902232"/>
            <a:chExt cx="3339000" cy="3339000"/>
          </a:xfrm>
        </p:grpSpPr>
        <p:sp>
          <p:nvSpPr>
            <p:cNvPr id="234" name="Google Shape;234;p23"/>
            <p:cNvSpPr/>
            <p:nvPr/>
          </p:nvSpPr>
          <p:spPr>
            <a:xfrm rot="-5400000">
              <a:off x="2902488" y="902232"/>
              <a:ext cx="3339000" cy="3339000"/>
            </a:xfrm>
            <a:prstGeom prst="ellipse">
              <a:avLst/>
            </a:prstGeom>
            <a:noFill/>
            <a:ln cap="flat" cmpd="sng" w="19050">
              <a:solidFill>
                <a:srgbClr val="1D7E75"/>
              </a:solidFill>
              <a:prstDash val="dash"/>
              <a:round/>
              <a:headEnd len="sm" type="none" w="sm"/>
              <a:tailEnd len="sm" type="none" w="sm"/>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235" name="Google Shape;235;p23"/>
            <p:cNvSpPr/>
            <p:nvPr/>
          </p:nvSpPr>
          <p:spPr>
            <a:xfrm>
              <a:off x="3123875" y="1123625"/>
              <a:ext cx="2896500" cy="2896200"/>
            </a:xfrm>
            <a:prstGeom prst="pie">
              <a:avLst>
                <a:gd fmla="val 2689583" name="adj1"/>
                <a:gd fmla="val 13510993" name="adj2"/>
              </a:avLst>
            </a:prstGeom>
            <a:solidFill>
              <a:srgbClr val="83E3D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236" name="Google Shape;236;p23"/>
          <p:cNvGrpSpPr/>
          <p:nvPr/>
        </p:nvGrpSpPr>
        <p:grpSpPr>
          <a:xfrm>
            <a:off x="979613" y="1730082"/>
            <a:ext cx="1815900" cy="1815900"/>
            <a:chOff x="3664038" y="1663782"/>
            <a:chExt cx="1815900" cy="1815900"/>
          </a:xfrm>
        </p:grpSpPr>
        <p:sp>
          <p:nvSpPr>
            <p:cNvPr id="237" name="Google Shape;237;p23"/>
            <p:cNvSpPr/>
            <p:nvPr/>
          </p:nvSpPr>
          <p:spPr>
            <a:xfrm>
              <a:off x="3664038" y="1663782"/>
              <a:ext cx="1815900" cy="1815900"/>
            </a:xfrm>
            <a:prstGeom prst="ellipse">
              <a:avLst/>
            </a:prstGeom>
            <a:solidFill>
              <a:srgbClr val="1B786F"/>
            </a:solidFill>
            <a:ln>
              <a:noFill/>
            </a:ln>
            <a:effectLst>
              <a:outerShdw algn="tl" blurRad="228600" dir="5400000" dist="50800" rotWithShape="0">
                <a:srgbClr val="000000">
                  <a:alpha val="54900"/>
                </a:srgbClr>
              </a:outerShdw>
            </a:effectLst>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238" name="Google Shape;238;p23"/>
            <p:cNvSpPr txBox="1"/>
            <p:nvPr/>
          </p:nvSpPr>
          <p:spPr>
            <a:xfrm>
              <a:off x="3899988" y="2158482"/>
              <a:ext cx="1344000" cy="826500"/>
            </a:xfrm>
            <a:prstGeom prst="rect">
              <a:avLst/>
            </a:prstGeom>
            <a:noFill/>
            <a:ln>
              <a:noFill/>
            </a:ln>
          </p:spPr>
          <p:txBody>
            <a:bodyPr anchor="ctr" anchorCtr="0" bIns="91425" lIns="91425" numCol="1" rIns="91425" spcFirstLastPara="1" tIns="91425" wrap="square">
              <a:noAutofit/>
            </a:bodyPr>
            <a:lstStyle/>
            <a:p>
              <a:pPr algn="ctr" indent="0" lvl="0" marL="0" rtl="0">
                <a:lnSpc>
                  <a:spcPct val="115000"/>
                </a:lnSpc>
                <a:spcBef>
                  <a:spcPts val="0"/>
                </a:spcBef>
                <a:spcAft>
                  <a:spcPts val="0"/>
                </a:spcAft>
                <a:buNone/>
              </a:pPr>
              <a:r>
                <a:rPr altLang="en-GB" b="1" lang="en-GB">
                  <a:solidFill>
                    <a:srgbClr val="FFFFFF"/>
                  </a:solidFill>
                  <a:latin typeface="Roboto"/>
                  <a:ea typeface="Roboto"/>
                  <a:cs typeface="Roboto"/>
                  <a:sym typeface="Roboto"/>
                </a:rPr>
                <a:t>Implementing Practice Principles</a:t>
              </a:r>
              <a:endParaRPr b="1">
                <a:solidFill>
                  <a:srgbClr val="FFFFFF"/>
                </a:solidFill>
                <a:latin typeface="Roboto"/>
                <a:ea typeface="Roboto"/>
                <a:cs typeface="Roboto"/>
                <a:sym typeface="Roboto"/>
              </a:endParaRPr>
            </a:p>
          </p:txBody>
        </p:sp>
      </p:grpSp>
      <p:grpSp>
        <p:nvGrpSpPr>
          <p:cNvPr id="239" name="Google Shape;239;p23"/>
          <p:cNvGrpSpPr/>
          <p:nvPr/>
        </p:nvGrpSpPr>
        <p:grpSpPr>
          <a:xfrm>
            <a:off x="175448" y="920271"/>
            <a:ext cx="1068600" cy="1068600"/>
            <a:chOff x="2859873" y="853971"/>
            <a:chExt cx="1068600" cy="1068600"/>
          </a:xfrm>
        </p:grpSpPr>
        <p:sp>
          <p:nvSpPr>
            <p:cNvPr id="240" name="Google Shape;240;p23"/>
            <p:cNvSpPr/>
            <p:nvPr/>
          </p:nvSpPr>
          <p:spPr>
            <a:xfrm>
              <a:off x="2859873" y="853971"/>
              <a:ext cx="1068600" cy="1068600"/>
            </a:xfrm>
            <a:prstGeom prst="ellipse">
              <a:avLst/>
            </a:prstGeom>
            <a:solidFill>
              <a:srgbClr val="155B5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241" name="Google Shape;241;p23"/>
            <p:cNvSpPr txBox="1"/>
            <p:nvPr/>
          </p:nvSpPr>
          <p:spPr>
            <a:xfrm>
              <a:off x="3012800" y="1022197"/>
              <a:ext cx="762600" cy="732300"/>
            </a:xfrm>
            <a:prstGeom prst="rect">
              <a:avLst/>
            </a:prstGeom>
            <a:noFill/>
            <a:ln>
              <a:noFill/>
            </a:ln>
          </p:spPr>
          <p:txBody>
            <a:bodyPr anchor="ctr" anchorCtr="0" bIns="91425" lIns="91425" numCol="1" rIns="91425" spcFirstLastPara="1" tIns="91425" wrap="square">
              <a:noAutofit/>
            </a:bodyPr>
            <a:lstStyle/>
            <a:p>
              <a:pPr algn="ctr" indent="0" lvl="0" marL="0" rtl="0">
                <a:lnSpc>
                  <a:spcPct val="115000"/>
                </a:lnSpc>
                <a:spcBef>
                  <a:spcPts val="0"/>
                </a:spcBef>
                <a:spcAft>
                  <a:spcPts val="0"/>
                </a:spcAft>
                <a:buNone/>
              </a:pPr>
              <a:r>
                <a:rPr altLang="en-GB" b="1" lang="en-GB" sz="1000">
                  <a:solidFill>
                    <a:srgbClr val="FFFFFF"/>
                  </a:solidFill>
                  <a:latin typeface="Roboto"/>
                  <a:ea typeface="Roboto"/>
                  <a:cs typeface="Roboto"/>
                  <a:sym typeface="Roboto"/>
                </a:rPr>
                <a:t>Person Centred Practice</a:t>
              </a:r>
              <a:endParaRPr b="1" sz="1000">
                <a:solidFill>
                  <a:srgbClr val="FFFFFF"/>
                </a:solidFill>
                <a:latin typeface="Roboto"/>
                <a:ea typeface="Roboto"/>
                <a:cs typeface="Roboto"/>
                <a:sym typeface="Roboto"/>
              </a:endParaRPr>
            </a:p>
          </p:txBody>
        </p:sp>
      </p:grpSp>
      <p:grpSp>
        <p:nvGrpSpPr>
          <p:cNvPr id="242" name="Google Shape;242;p23"/>
          <p:cNvGrpSpPr/>
          <p:nvPr/>
        </p:nvGrpSpPr>
        <p:grpSpPr>
          <a:xfrm>
            <a:off x="2530023" y="3300578"/>
            <a:ext cx="1068600" cy="1068600"/>
            <a:chOff x="5214448" y="3234278"/>
            <a:chExt cx="1068600" cy="1068600"/>
          </a:xfrm>
        </p:grpSpPr>
        <p:sp>
          <p:nvSpPr>
            <p:cNvPr id="243" name="Google Shape;243;p23"/>
            <p:cNvSpPr/>
            <p:nvPr/>
          </p:nvSpPr>
          <p:spPr>
            <a:xfrm>
              <a:off x="5214448" y="3234278"/>
              <a:ext cx="1068600" cy="1068600"/>
            </a:xfrm>
            <a:prstGeom prst="ellipse">
              <a:avLst/>
            </a:prstGeom>
            <a:solidFill>
              <a:srgbClr val="155B5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244" name="Google Shape;244;p23"/>
            <p:cNvSpPr txBox="1"/>
            <p:nvPr/>
          </p:nvSpPr>
          <p:spPr>
            <a:xfrm>
              <a:off x="5320800" y="3402500"/>
              <a:ext cx="849600" cy="732300"/>
            </a:xfrm>
            <a:prstGeom prst="rect">
              <a:avLst/>
            </a:prstGeom>
            <a:noFill/>
            <a:ln>
              <a:noFill/>
            </a:ln>
          </p:spPr>
          <p:txBody>
            <a:bodyPr anchor="ctr" anchorCtr="0" bIns="91425" lIns="18000" numCol="1" rIns="18000" spcFirstLastPara="1" tIns="91425" wrap="square">
              <a:noAutofit/>
            </a:bodyPr>
            <a:lstStyle/>
            <a:p>
              <a:pPr algn="ctr" indent="0" lvl="0" marL="0" rtl="0">
                <a:lnSpc>
                  <a:spcPct val="115000"/>
                </a:lnSpc>
                <a:spcBef>
                  <a:spcPts val="0"/>
                </a:spcBef>
                <a:spcAft>
                  <a:spcPts val="0"/>
                </a:spcAft>
                <a:buNone/>
              </a:pPr>
              <a:r>
                <a:rPr altLang="en-GB" b="1" lang="en-GB" sz="1000">
                  <a:solidFill>
                    <a:srgbClr val="FFFFFF"/>
                  </a:solidFill>
                  <a:latin typeface="Roboto"/>
                  <a:ea typeface="Roboto"/>
                  <a:cs typeface="Roboto"/>
                  <a:sym typeface="Roboto"/>
                </a:rPr>
                <a:t>Value &amp; Sustainability</a:t>
              </a:r>
              <a:r>
                <a:rPr altLang="en-GB" b="1" lang="en-GB" sz="1000">
                  <a:solidFill>
                    <a:srgbClr val="FFFFFF"/>
                  </a:solidFill>
                  <a:latin typeface="Roboto"/>
                  <a:ea typeface="Roboto"/>
                  <a:cs typeface="Roboto"/>
                  <a:sym typeface="Roboto"/>
                </a:rPr>
                <a:t> </a:t>
              </a:r>
              <a:endParaRPr b="1" sz="1000">
                <a:solidFill>
                  <a:srgbClr val="FFFFFF"/>
                </a:solidFill>
                <a:latin typeface="Roboto"/>
                <a:ea typeface="Roboto"/>
                <a:cs typeface="Roboto"/>
                <a:sym typeface="Roboto"/>
              </a:endParaRPr>
            </a:p>
          </p:txBody>
        </p:sp>
      </p:grpSp>
      <p:sp>
        <p:nvSpPr>
          <p:cNvPr id="245" name="Google Shape;245;p23"/>
          <p:cNvSpPr txBox="1"/>
          <p:nvPr/>
        </p:nvSpPr>
        <p:spPr>
          <a:xfrm>
            <a:off x="72900" y="4490350"/>
            <a:ext cx="9071100" cy="338700"/>
          </a:xfrm>
          <a:prstGeom prst="rect">
            <a:avLst/>
          </a:prstGeom>
          <a:no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0"/>
              </a:spcAft>
              <a:buNone/>
            </a:pPr>
            <a:r>
              <a:rPr altLang="en-GB" lang="en-GB" sz="1000">
                <a:solidFill>
                  <a:schemeClr val="dk2"/>
                </a:solidFill>
              </a:rPr>
              <a:t>These foundational elements ensure that our practices are consistently applied in a manner that aligns with our core values and overarching goals.</a:t>
            </a:r>
            <a:endParaRPr sz="1000">
              <a:solidFill>
                <a:schemeClr val="dk2"/>
              </a:solidFill>
            </a:endParaRPr>
          </a:p>
        </p:txBody>
      </p:sp>
      <p:sp>
        <p:nvSpPr>
          <p:cNvPr id="246" name="Google Shape;246;p23"/>
          <p:cNvSpPr/>
          <p:nvPr/>
        </p:nvSpPr>
        <p:spPr>
          <a:xfrm>
            <a:off x="3861950" y="1178238"/>
            <a:ext cx="2739000" cy="13956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91425" numCol="1" rIns="91425" spcFirstLastPara="1" tIns="36000" wrap="square">
            <a:noAutofit/>
          </a:bodyPr>
          <a:lstStyle/>
          <a:p>
            <a:pPr algn="ctr" indent="0" lvl="0" marL="0" marR="0" rtl="0">
              <a:lnSpc>
                <a:spcPct val="100000"/>
              </a:lnSpc>
              <a:spcBef>
                <a:spcPts val="0"/>
              </a:spcBef>
              <a:spcAft>
                <a:spcPts val="0"/>
              </a:spcAft>
              <a:buNone/>
            </a:pPr>
            <a:r>
              <a:rPr altLang="en-GB" b="1" lang="en-GB" sz="900">
                <a:solidFill>
                  <a:srgbClr val="073763"/>
                </a:solidFill>
              </a:rPr>
              <a:t>Person Centered</a:t>
            </a:r>
            <a:endParaRPr b="1" sz="900">
              <a:solidFill>
                <a:srgbClr val="073763"/>
              </a:solidFill>
            </a:endParaRPr>
          </a:p>
        </p:txBody>
      </p:sp>
      <p:sp>
        <p:nvSpPr>
          <p:cNvPr id="247" name="Google Shape;247;p23"/>
          <p:cNvSpPr/>
          <p:nvPr/>
        </p:nvSpPr>
        <p:spPr>
          <a:xfrm>
            <a:off x="5578076" y="2759231"/>
            <a:ext cx="2739000" cy="13956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91425" numCol="1" rIns="91425" spcFirstLastPara="1" tIns="36000" wrap="square">
            <a:noAutofit/>
          </a:bodyPr>
          <a:lstStyle/>
          <a:p>
            <a:pPr algn="ctr" indent="0" lvl="0" marL="0" marR="0" rtl="0">
              <a:lnSpc>
                <a:spcPct val="100000"/>
              </a:lnSpc>
              <a:spcBef>
                <a:spcPts val="0"/>
              </a:spcBef>
              <a:spcAft>
                <a:spcPts val="0"/>
              </a:spcAft>
              <a:buNone/>
            </a:pPr>
            <a:r>
              <a:rPr altLang="en-GB" b="1" lang="en-GB" sz="900">
                <a:solidFill>
                  <a:srgbClr val="073763"/>
                </a:solidFill>
              </a:rPr>
              <a:t>Value &amp; Sustainability</a:t>
            </a:r>
            <a:endParaRPr b="1" sz="900">
              <a:solidFill>
                <a:srgbClr val="073763"/>
              </a:solidFill>
            </a:endParaRPr>
          </a:p>
        </p:txBody>
      </p:sp>
      <p:sp>
        <p:nvSpPr>
          <p:cNvPr id="248" name="Google Shape;248;p23"/>
          <p:cNvSpPr txBox="1"/>
          <p:nvPr/>
        </p:nvSpPr>
        <p:spPr>
          <a:xfrm>
            <a:off x="4633929" y="1482192"/>
            <a:ext cx="1974900" cy="10077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put people at the heart of what we do by personalising our approach to what the key principles of practice mean to people drawing on care and support and their carers.</a:t>
            </a:r>
            <a:endParaRPr/>
          </a:p>
        </p:txBody>
      </p:sp>
      <p:sp>
        <p:nvSpPr>
          <p:cNvPr id="249" name="Google Shape;249;p23"/>
          <p:cNvSpPr txBox="1"/>
          <p:nvPr/>
        </p:nvSpPr>
        <p:spPr>
          <a:xfrm>
            <a:off x="6400150" y="3120450"/>
            <a:ext cx="1916700" cy="10077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are committed to ensuring equity in how we utilise the resources available to us, and we strive for care to be provided in a way that is </a:t>
            </a:r>
            <a:r>
              <a:rPr altLang="en-GB" lang="en-GB" sz="900">
                <a:solidFill>
                  <a:srgbClr val="073763"/>
                </a:solidFill>
              </a:rPr>
              <a:t>fair</a:t>
            </a:r>
            <a:r>
              <a:rPr altLang="en-GB" lang="en-GB" sz="900">
                <a:solidFill>
                  <a:srgbClr val="073763"/>
                </a:solidFill>
              </a:rPr>
              <a:t> and accessible to everyone who needs it.</a:t>
            </a:r>
            <a:endParaRPr/>
          </a:p>
        </p:txBody>
      </p:sp>
      <p:pic>
        <p:nvPicPr>
          <p:cNvPr descr="Two stylized people holding hands, symbolizing connection and partnership." id="250" name="Google Shape;250;p23"/>
          <p:cNvPicPr preferRelativeResize="0"/>
          <p:nvPr/>
        </p:nvPicPr>
        <p:blipFill rotWithShape="1">
          <a:blip r:embed="rId3">
            <a:alphaModFix/>
          </a:blip>
          <a:srcRect b="9151" l="4831" r="6358" t="2765"/>
          <a:stretch/>
        </p:blipFill>
        <p:spPr>
          <a:xfrm>
            <a:off x="3938774" y="1560600"/>
            <a:ext cx="741525" cy="630884"/>
          </a:xfrm>
          <a:prstGeom prst="rect">
            <a:avLst/>
          </a:prstGeom>
          <a:noFill/>
          <a:ln>
            <a:noFill/>
          </a:ln>
        </p:spPr>
      </p:pic>
      <p:pic>
        <p:nvPicPr>
          <p:cNvPr descr="A gold coin with a dollar sign and two green leaves, representing value and sustainability." id="251" name="Google Shape;251;p23"/>
          <p:cNvPicPr preferRelativeResize="0"/>
          <p:nvPr/>
        </p:nvPicPr>
        <p:blipFill rotWithShape="1">
          <a:blip r:embed="rId4">
            <a:alphaModFix/>
          </a:blip>
          <a:srcRect b="14875" l="16921" r="14875" t="18176"/>
          <a:stretch/>
        </p:blipFill>
        <p:spPr>
          <a:xfrm>
            <a:off x="5658625" y="3120450"/>
            <a:ext cx="741524" cy="7278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4"/>
          <p:cNvSpPr txBox="1"/>
          <p:nvPr/>
        </p:nvSpPr>
        <p:spPr>
          <a:xfrm>
            <a:off x="86450" y="414050"/>
            <a:ext cx="4149000" cy="3849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300">
                <a:solidFill>
                  <a:schemeClr val="dk2"/>
                </a:solidFill>
              </a:rPr>
              <a:t>Person Centred Practice</a:t>
            </a:r>
            <a:endParaRPr sz="1300">
              <a:solidFill>
                <a:schemeClr val="dk2"/>
              </a:solidFill>
            </a:endParaRPr>
          </a:p>
        </p:txBody>
      </p:sp>
      <p:sp>
        <p:nvSpPr>
          <p:cNvPr id="257" name="Google Shape;257;p24"/>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11</a:t>
            </a:r>
            <a:endParaRPr sz="1000">
              <a:solidFill>
                <a:schemeClr val="dk1"/>
              </a:solidFill>
            </a:endParaRPr>
          </a:p>
        </p:txBody>
      </p:sp>
      <p:sp>
        <p:nvSpPr>
          <p:cNvPr id="258" name="Google Shape;258;p24"/>
          <p:cNvSpPr/>
          <p:nvPr/>
        </p:nvSpPr>
        <p:spPr>
          <a:xfrm>
            <a:off x="-665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Bedrocks of Practice</a:t>
            </a:r>
            <a:endParaRPr sz="2100">
              <a:solidFill>
                <a:schemeClr val="lt1"/>
              </a:solidFill>
            </a:endParaRPr>
          </a:p>
        </p:txBody>
      </p:sp>
      <p:sp>
        <p:nvSpPr>
          <p:cNvPr id="259" name="Google Shape;259;p24"/>
          <p:cNvSpPr txBox="1"/>
          <p:nvPr/>
        </p:nvSpPr>
        <p:spPr>
          <a:xfrm>
            <a:off x="4646350" y="490500"/>
            <a:ext cx="3988800" cy="823500"/>
          </a:xfrm>
          <a:prstGeom prst="rect">
            <a:avLst/>
          </a:prstGeom>
          <a:noFill/>
          <a:ln>
            <a:noFill/>
          </a:ln>
        </p:spPr>
        <p:txBody>
          <a:bodyPr anchor="t" anchorCtr="0" bIns="91425" lIns="91425" numCol="1" rIns="91425" spcFirstLastPara="1" tIns="91425" wrap="square">
            <a:spAutoFit/>
          </a:bodyPr>
          <a:lstStyle/>
          <a:p>
            <a:pPr algn="l" indent="0" lvl="0" marL="0" rtl="0">
              <a:lnSpc>
                <a:spcPct val="150000"/>
              </a:lnSpc>
              <a:spcBef>
                <a:spcPts val="0"/>
              </a:spcBef>
              <a:spcAft>
                <a:spcPts val="0"/>
              </a:spcAft>
              <a:buNone/>
            </a:pPr>
            <a:r>
              <a:rPr altLang="en-GB" b="1" lang="en-GB" sz="1100">
                <a:solidFill>
                  <a:schemeClr val="dk2"/>
                </a:solidFill>
              </a:rPr>
              <a:t>Approaches that can support this </a:t>
            </a:r>
            <a:endParaRPr b="1" sz="11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p:txBody>
      </p:sp>
      <p:sp>
        <p:nvSpPr>
          <p:cNvPr id="260" name="Google Shape;260;p24"/>
          <p:cNvSpPr txBox="1"/>
          <p:nvPr/>
        </p:nvSpPr>
        <p:spPr>
          <a:xfrm>
            <a:off x="39950" y="2653400"/>
            <a:ext cx="4069800" cy="25449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lang="en-GB" sz="1000">
                <a:solidFill>
                  <a:schemeClr val="dk2"/>
                </a:solidFill>
              </a:rPr>
              <a:t>We put people at the heart of what we do by personalising our approach to what the key principles of practice mean to </a:t>
            </a:r>
            <a:r>
              <a:rPr altLang="en-GB" lang="en-GB" sz="1000">
                <a:solidFill>
                  <a:schemeClr val="dk2"/>
                </a:solidFill>
              </a:rPr>
              <a:t>those</a:t>
            </a:r>
            <a:r>
              <a:rPr altLang="en-GB" lang="en-GB" sz="1000">
                <a:solidFill>
                  <a:schemeClr val="dk2"/>
                </a:solidFill>
              </a:rPr>
              <a:t> we work with. We do not believe that there is a one size fits all solution to meeting needs. We make sure to get to know an individual's needs, wishes, preferences, and desired outcomes, and are flexible in how we work to ensure we tailor our support to what is best for them. We maximise people’s independence, choice, and control. </a:t>
            </a:r>
            <a:endParaRPr sz="1000">
              <a:solidFill>
                <a:schemeClr val="dk2"/>
              </a:solidFill>
            </a:endParaRPr>
          </a:p>
          <a:p>
            <a:pPr algn="just" indent="0" lvl="0" marL="0" rtl="0">
              <a:lnSpc>
                <a:spcPct val="150000"/>
              </a:lnSpc>
              <a:spcBef>
                <a:spcPts val="1000"/>
              </a:spcBef>
              <a:spcAft>
                <a:spcPts val="0"/>
              </a:spcAft>
              <a:buNone/>
            </a:pPr>
            <a:r>
              <a:rPr altLang="en-GB" b="1" lang="en-GB" sz="1000">
                <a:solidFill>
                  <a:schemeClr val="dk2"/>
                </a:solidFill>
              </a:rPr>
              <a:t>“Her approach is undeniably person-centred. She takes the time to truly understand the individual’s unique needs, making thoughtful adjustments to care plans.”</a:t>
            </a:r>
            <a:endParaRPr b="1" sz="1000">
              <a:solidFill>
                <a:schemeClr val="dk2"/>
              </a:solidFill>
            </a:endParaRPr>
          </a:p>
        </p:txBody>
      </p:sp>
      <p:sp>
        <p:nvSpPr>
          <p:cNvPr id="261" name="Google Shape;261;p24"/>
          <p:cNvSpPr/>
          <p:nvPr/>
        </p:nvSpPr>
        <p:spPr>
          <a:xfrm>
            <a:off x="4288450" y="2750700"/>
            <a:ext cx="4414500" cy="2088000"/>
          </a:xfrm>
          <a:prstGeom prst="roundRect">
            <a:avLst>
              <a:gd fmla="val 16667" name="adj"/>
            </a:avLst>
          </a:prstGeom>
          <a:solidFill>
            <a:srgbClr val="351C75"/>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lnSpc>
                <a:spcPct val="150000"/>
              </a:lnSpc>
              <a:spcBef>
                <a:spcPts val="0"/>
              </a:spcBef>
              <a:spcAft>
                <a:spcPts val="0"/>
              </a:spcAft>
              <a:buNone/>
            </a:pPr>
            <a:r>
              <a:rPr altLang="en-GB" b="1" lang="en-GB" sz="1000" u="sng">
                <a:solidFill>
                  <a:schemeClr val="lt1"/>
                </a:solidFill>
              </a:rPr>
              <a:t>Allyship</a:t>
            </a:r>
            <a:r>
              <a:rPr altLang="en-GB" b="1" lang="en-GB" sz="1000">
                <a:solidFill>
                  <a:schemeClr val="lt1"/>
                </a:solidFill>
              </a:rPr>
              <a:t> </a:t>
            </a:r>
            <a:endParaRPr b="1" sz="1000">
              <a:solidFill>
                <a:schemeClr val="lt1"/>
              </a:solidFill>
            </a:endParaRPr>
          </a:p>
          <a:p>
            <a:pPr algn="just" indent="0" lvl="0" marL="0" rtl="0">
              <a:lnSpc>
                <a:spcPct val="150000"/>
              </a:lnSpc>
              <a:spcBef>
                <a:spcPts val="0"/>
              </a:spcBef>
              <a:spcAft>
                <a:spcPts val="0"/>
              </a:spcAft>
              <a:buNone/>
            </a:pPr>
            <a:r>
              <a:rPr altLang="en-GB" lang="en-GB" sz="1000">
                <a:solidFill>
                  <a:schemeClr val="lt1"/>
                </a:solidFill>
              </a:rPr>
              <a:t>To foster equitable and just support, we actively challenge power imbalances and systemic inequalities while advocating for the rights and dignity of marginalised groups. This necessitates understanding and valuing each person's unique identity, which is shaped by individual characteristics, including ethnicity, disability, gender, age, and more. We understand that these characteristics “intersect” with one another and overlap, and can affect people’s different experiences of both marginalisation and privilege. </a:t>
            </a:r>
            <a:endParaRPr sz="1000">
              <a:solidFill>
                <a:schemeClr val="lt1"/>
              </a:solidFill>
            </a:endParaRPr>
          </a:p>
        </p:txBody>
      </p:sp>
      <p:sp>
        <p:nvSpPr>
          <p:cNvPr id="262" name="Google Shape;262;p24"/>
          <p:cNvSpPr/>
          <p:nvPr/>
        </p:nvSpPr>
        <p:spPr>
          <a:xfrm>
            <a:off x="4288450" y="842250"/>
            <a:ext cx="4414500" cy="1882500"/>
          </a:xfrm>
          <a:prstGeom prst="roundRect">
            <a:avLst>
              <a:gd fmla="val 16667" name="adj"/>
            </a:avLst>
          </a:prstGeom>
          <a:solidFill>
            <a:srgbClr val="EFF8F9"/>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lnSpc>
                <a:spcPct val="150000"/>
              </a:lnSpc>
              <a:spcBef>
                <a:spcPts val="0"/>
              </a:spcBef>
              <a:spcAft>
                <a:spcPts val="0"/>
              </a:spcAft>
              <a:buNone/>
            </a:pPr>
            <a:r>
              <a:rPr altLang="en-GB" b="1" lang="en-GB" sz="1000" u="sng">
                <a:solidFill>
                  <a:schemeClr val="dk1"/>
                </a:solidFill>
              </a:rPr>
              <a:t>Co-production</a:t>
            </a:r>
            <a:endParaRPr sz="1000">
              <a:solidFill>
                <a:schemeClr val="dk1"/>
              </a:solidFill>
            </a:endParaRPr>
          </a:p>
          <a:p>
            <a:pPr algn="just" indent="0" lvl="0" marL="0" rtl="0">
              <a:lnSpc>
                <a:spcPct val="150000"/>
              </a:lnSpc>
              <a:spcBef>
                <a:spcPts val="0"/>
              </a:spcBef>
              <a:spcAft>
                <a:spcPts val="0"/>
              </a:spcAft>
              <a:buClr>
                <a:schemeClr val="dk1"/>
              </a:buClr>
              <a:buSzPts val="1100"/>
              <a:buFont typeface="Arial"/>
              <a:buNone/>
            </a:pPr>
            <a:r>
              <a:rPr altLang="en-GB" lang="en-GB" sz="1000">
                <a:solidFill>
                  <a:schemeClr val="dk1"/>
                </a:solidFill>
              </a:rPr>
              <a:t>Adult Social Care and individuals who draw on care and support working together as equal partners in every stage of their support. This means collaboratively defining goals, developing plans, and actively participating in reviews, ensuring the individual's voice and lived experience directly shape the process. It fosters a relationship where both parties contribute their unique expertise, leading to more relevant and effective outcomes.</a:t>
            </a:r>
            <a:endParaRPr sz="1000">
              <a:solidFill>
                <a:schemeClr val="dk1"/>
              </a:solidFill>
            </a:endParaRPr>
          </a:p>
        </p:txBody>
      </p:sp>
      <p:pic>
        <p:nvPicPr>
          <p:cNvPr descr="A professional smiles and writes notes whilst talking to a woman. They both sit together on a sofa." id="263" name="Google Shape;263;p24" title="AdobeStock_180861213 (1).jpeg"/>
          <p:cNvPicPr preferRelativeResize="0"/>
          <p:nvPr/>
        </p:nvPicPr>
        <p:blipFill rotWithShape="1">
          <a:blip r:embed="rId3">
            <a:alphaModFix/>
          </a:blip>
          <a:srcRect b="6509" l="0" r="0" t="4680"/>
          <a:stretch/>
        </p:blipFill>
        <p:spPr>
          <a:xfrm>
            <a:off x="484674" y="798950"/>
            <a:ext cx="3180355" cy="1882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5"/>
          <p:cNvSpPr txBox="1"/>
          <p:nvPr/>
        </p:nvSpPr>
        <p:spPr>
          <a:xfrm>
            <a:off x="66450" y="499675"/>
            <a:ext cx="4162200" cy="3849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300">
                <a:solidFill>
                  <a:schemeClr val="dk2"/>
                </a:solidFill>
              </a:rPr>
              <a:t>Value and sustainability</a:t>
            </a:r>
            <a:endParaRPr sz="1300">
              <a:solidFill>
                <a:schemeClr val="dk2"/>
              </a:solidFill>
            </a:endParaRPr>
          </a:p>
        </p:txBody>
      </p:sp>
      <p:sp>
        <p:nvSpPr>
          <p:cNvPr id="269" name="Google Shape;269;p25"/>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12</a:t>
            </a:r>
            <a:endParaRPr sz="1000">
              <a:solidFill>
                <a:schemeClr val="dk1"/>
              </a:solidFill>
            </a:endParaRPr>
          </a:p>
        </p:txBody>
      </p:sp>
      <p:sp>
        <p:nvSpPr>
          <p:cNvPr id="270" name="Google Shape;270;p25"/>
          <p:cNvSpPr/>
          <p:nvPr/>
        </p:nvSpPr>
        <p:spPr>
          <a:xfrm>
            <a:off x="-665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Clr>
                <a:schemeClr val="dk1"/>
              </a:buClr>
              <a:buSzPts val="1100"/>
              <a:buFont typeface="Arial"/>
              <a:buNone/>
            </a:pPr>
            <a:r>
              <a:rPr altLang="en-GB" lang="en-GB" sz="2100">
                <a:solidFill>
                  <a:schemeClr val="lt1"/>
                </a:solidFill>
              </a:rPr>
              <a:t>Bedrocks</a:t>
            </a:r>
            <a:r>
              <a:rPr altLang="en-GB" lang="en-GB" sz="2100">
                <a:solidFill>
                  <a:schemeClr val="lt1"/>
                </a:solidFill>
              </a:rPr>
              <a:t> of Practice</a:t>
            </a:r>
            <a:endParaRPr sz="2100">
              <a:solidFill>
                <a:schemeClr val="lt1"/>
              </a:solidFill>
            </a:endParaRPr>
          </a:p>
        </p:txBody>
      </p:sp>
      <p:sp>
        <p:nvSpPr>
          <p:cNvPr id="271" name="Google Shape;271;p25"/>
          <p:cNvSpPr txBox="1"/>
          <p:nvPr/>
        </p:nvSpPr>
        <p:spPr>
          <a:xfrm>
            <a:off x="4228638" y="562750"/>
            <a:ext cx="4162200" cy="3387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000">
                <a:solidFill>
                  <a:schemeClr val="dk2"/>
                </a:solidFill>
              </a:rPr>
              <a:t>Approaches that can support this: </a:t>
            </a:r>
            <a:endParaRPr b="1"/>
          </a:p>
        </p:txBody>
      </p:sp>
      <p:sp>
        <p:nvSpPr>
          <p:cNvPr id="272" name="Google Shape;272;p25"/>
          <p:cNvSpPr txBox="1"/>
          <p:nvPr/>
        </p:nvSpPr>
        <p:spPr>
          <a:xfrm>
            <a:off x="90900" y="3516925"/>
            <a:ext cx="4005000" cy="14931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lang="en-GB" sz="1000">
                <a:solidFill>
                  <a:schemeClr val="dk2"/>
                </a:solidFill>
              </a:rPr>
              <a:t>We are committed to ensuring equity in how we utilise the resources available to us, and we strive for care to be provided in a way that is fair and accessible to everyone who needs it. We take reasonable considerations of the value of the services that we provide, ensuring that we work in partnership with people to think about what options there are to meet needs. </a:t>
            </a:r>
            <a:endParaRPr/>
          </a:p>
        </p:txBody>
      </p:sp>
      <p:sp>
        <p:nvSpPr>
          <p:cNvPr id="273" name="Google Shape;273;p25"/>
          <p:cNvSpPr/>
          <p:nvPr/>
        </p:nvSpPr>
        <p:spPr>
          <a:xfrm>
            <a:off x="4228650" y="901450"/>
            <a:ext cx="4719900" cy="1670400"/>
          </a:xfrm>
          <a:prstGeom prst="roundRect">
            <a:avLst>
              <a:gd fmla="val 16667" name="adj"/>
            </a:avLst>
          </a:prstGeom>
          <a:solidFill>
            <a:schemeClr val="lt2"/>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lnSpc>
                <a:spcPct val="150000"/>
              </a:lnSpc>
              <a:spcBef>
                <a:spcPts val="0"/>
              </a:spcBef>
              <a:spcAft>
                <a:spcPts val="0"/>
              </a:spcAft>
              <a:buNone/>
            </a:pPr>
            <a:r>
              <a:rPr altLang="en-GB" b="1" lang="en-GB" sz="1000" u="sng">
                <a:solidFill>
                  <a:schemeClr val="dk2"/>
                </a:solidFill>
              </a:rPr>
              <a:t>Systems Theory</a:t>
            </a:r>
            <a:r>
              <a:rPr altLang="en-GB" lang="en-GB" sz="1000">
                <a:solidFill>
                  <a:schemeClr val="dk2"/>
                </a:solidFill>
              </a:rPr>
              <a:t> </a:t>
            </a:r>
            <a:endParaRPr sz="1000">
              <a:solidFill>
                <a:schemeClr val="dk2"/>
              </a:solidFill>
            </a:endParaRPr>
          </a:p>
          <a:p>
            <a:pPr algn="just" indent="0" lvl="0" marL="0" rtl="0">
              <a:lnSpc>
                <a:spcPct val="150000"/>
              </a:lnSpc>
              <a:spcBef>
                <a:spcPts val="0"/>
              </a:spcBef>
              <a:spcAft>
                <a:spcPts val="0"/>
              </a:spcAft>
              <a:buClr>
                <a:schemeClr val="dk1"/>
              </a:buClr>
              <a:buSzPts val="1100"/>
              <a:buFont typeface="Arial"/>
              <a:buNone/>
            </a:pPr>
            <a:r>
              <a:rPr altLang="en-GB" lang="en-GB" sz="1000">
                <a:solidFill>
                  <a:schemeClr val="dk2"/>
                </a:solidFill>
              </a:rPr>
              <a:t>Systems theory encourages a holistic view of individuals and communities, recognizing the interconnectedness of various factors influencing their wellbeing. Considering System Theory helps us understand how resource allocation impacts different parts of the system and identify potential unintended consequences. It promotes efficiency by understanding the whole system. </a:t>
            </a:r>
            <a:endParaRPr sz="1000"/>
          </a:p>
        </p:txBody>
      </p:sp>
      <p:pic>
        <p:nvPicPr>
          <p:cNvPr descr="The Guildhall building in central Kingston, where our team is based." id="274" name="Google Shape;274;p25" title="Guildhall 002 - small for web.jpg"/>
          <p:cNvPicPr preferRelativeResize="0"/>
          <p:nvPr/>
        </p:nvPicPr>
        <p:blipFill rotWithShape="1">
          <a:blip r:embed="rId3">
            <a:alphaModFix/>
          </a:blip>
          <a:srcRect b="-18974" l="0" r="0" t="3206"/>
          <a:stretch/>
        </p:blipFill>
        <p:spPr>
          <a:xfrm>
            <a:off x="181100" y="844050"/>
            <a:ext cx="3826524" cy="3227200"/>
          </a:xfrm>
          <a:prstGeom prst="rect">
            <a:avLst/>
          </a:prstGeom>
          <a:noFill/>
          <a:ln>
            <a:noFill/>
          </a:ln>
        </p:spPr>
      </p:pic>
      <p:pic>
        <p:nvPicPr>
          <p:cNvPr descr="A pie chart showing how Kingston Council gets its money in 2025 to 2026. The total is £190.67m, with 71.5% of that coming from Council Tax, 14.1% coming from Business Rates, 11.3% coming from government grants, and 3.1% from enforcement accounts. Of the total amount, £69.7m is used for adult social care and public health." id="275" name="Google Shape;275;p25" title="Screenshot 2025-05-19 14.31.29.png"/>
          <p:cNvPicPr preferRelativeResize="0"/>
          <p:nvPr/>
        </p:nvPicPr>
        <p:blipFill>
          <a:blip r:embed="rId4">
            <a:alphaModFix/>
          </a:blip>
          <a:stretch>
            <a:fillRect/>
          </a:stretch>
        </p:blipFill>
        <p:spPr>
          <a:xfrm>
            <a:off x="4872200" y="2682899"/>
            <a:ext cx="3432811" cy="1903000"/>
          </a:xfrm>
          <a:prstGeom prst="rect">
            <a:avLst/>
          </a:prstGeom>
          <a:noFill/>
          <a:ln>
            <a:noFill/>
          </a:ln>
        </p:spPr>
      </p:pic>
      <p:pic>
        <p:nvPicPr>
          <p:cNvPr id="276" name="Google Shape;276;p25" title="Screenshot 2025-05-19 14.33.59.png"/>
          <p:cNvPicPr preferRelativeResize="0"/>
          <p:nvPr/>
        </p:nvPicPr>
        <p:blipFill>
          <a:blip r:embed="rId5">
            <a:alphaModFix/>
          </a:blip>
          <a:stretch>
            <a:fillRect/>
          </a:stretch>
        </p:blipFill>
        <p:spPr>
          <a:xfrm>
            <a:off x="4872200" y="4585900"/>
            <a:ext cx="3432801" cy="400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6"/>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13</a:t>
            </a:r>
            <a:endParaRPr sz="1000">
              <a:solidFill>
                <a:schemeClr val="dk1"/>
              </a:solidFill>
            </a:endParaRPr>
          </a:p>
        </p:txBody>
      </p:sp>
      <p:sp>
        <p:nvSpPr>
          <p:cNvPr id="282" name="Google Shape;282;p26"/>
          <p:cNvSpPr/>
          <p:nvPr/>
        </p:nvSpPr>
        <p:spPr>
          <a:xfrm>
            <a:off x="-665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How will we </a:t>
            </a:r>
            <a:r>
              <a:rPr altLang="en-GB" lang="en-GB" sz="2100">
                <a:solidFill>
                  <a:schemeClr val="lt1"/>
                </a:solidFill>
              </a:rPr>
              <a:t>know</a:t>
            </a:r>
            <a:r>
              <a:rPr altLang="en-GB" lang="en-GB" sz="2100">
                <a:solidFill>
                  <a:schemeClr val="lt1"/>
                </a:solidFill>
              </a:rPr>
              <a:t> we’ve made a </a:t>
            </a:r>
            <a:r>
              <a:rPr altLang="en-GB" lang="en-GB" sz="2100">
                <a:solidFill>
                  <a:schemeClr val="lt1"/>
                </a:solidFill>
              </a:rPr>
              <a:t>difference</a:t>
            </a:r>
            <a:r>
              <a:rPr altLang="en-GB" lang="en-GB" sz="2100">
                <a:solidFill>
                  <a:schemeClr val="lt1"/>
                </a:solidFill>
              </a:rPr>
              <a:t>??</a:t>
            </a:r>
            <a:endParaRPr sz="2100">
              <a:solidFill>
                <a:schemeClr val="lt1"/>
              </a:solidFill>
            </a:endParaRPr>
          </a:p>
        </p:txBody>
      </p:sp>
      <p:sp>
        <p:nvSpPr>
          <p:cNvPr id="283" name="Google Shape;283;p26"/>
          <p:cNvSpPr txBox="1"/>
          <p:nvPr/>
        </p:nvSpPr>
        <p:spPr>
          <a:xfrm>
            <a:off x="90900" y="423975"/>
            <a:ext cx="4005000" cy="5443800"/>
          </a:xfrm>
          <a:prstGeom prst="rect">
            <a:avLst/>
          </a:prstGeom>
          <a:noFill/>
          <a:ln>
            <a:noFill/>
          </a:ln>
        </p:spPr>
        <p:txBody>
          <a:bodyPr anchor="t" anchorCtr="0" bIns="91425" lIns="91425" numCol="1" rIns="91425" spcFirstLastPara="1" tIns="91425" wrap="square">
            <a:spAutoFit/>
          </a:bodyPr>
          <a:lstStyle/>
          <a:p>
            <a:pPr algn="just" indent="0" lvl="0" marL="0" marR="0" rtl="0">
              <a:lnSpc>
                <a:spcPct val="150000"/>
              </a:lnSpc>
              <a:spcBef>
                <a:spcPts val="0"/>
              </a:spcBef>
              <a:spcAft>
                <a:spcPts val="0"/>
              </a:spcAft>
              <a:buNone/>
            </a:pPr>
            <a:r>
              <a:t/>
            </a:r>
            <a:endParaRPr sz="1000">
              <a:solidFill>
                <a:schemeClr val="dk2"/>
              </a:solidFill>
            </a:endParaRPr>
          </a:p>
          <a:p>
            <a:pPr algn="just" indent="0" lvl="0" marL="0" marR="0" rtl="0">
              <a:lnSpc>
                <a:spcPct val="150000"/>
              </a:lnSpc>
              <a:spcBef>
                <a:spcPts val="0"/>
              </a:spcBef>
              <a:spcAft>
                <a:spcPts val="0"/>
              </a:spcAft>
              <a:buNone/>
            </a:pPr>
            <a:r>
              <a:rPr altLang="en-GB" lang="en-GB" sz="1000">
                <a:solidFill>
                  <a:schemeClr val="dk2"/>
                </a:solidFill>
              </a:rPr>
              <a:t>We know that good Adult Social Care support can change people’s lives by helping them be happy, feel fulfilled, and enjoy their lives. We will keep this Practice Framework under yearly review.</a:t>
            </a:r>
            <a:endParaRPr sz="1000">
              <a:solidFill>
                <a:schemeClr val="dk2"/>
              </a:solidFill>
            </a:endParaRPr>
          </a:p>
          <a:p>
            <a:pPr algn="just" indent="0" lvl="0" marL="0" rtl="0">
              <a:lnSpc>
                <a:spcPct val="150000"/>
              </a:lnSpc>
              <a:spcBef>
                <a:spcPts val="1000"/>
              </a:spcBef>
              <a:spcAft>
                <a:spcPts val="0"/>
              </a:spcAft>
              <a:buClr>
                <a:schemeClr val="dk1"/>
              </a:buClr>
              <a:buSzPts val="1100"/>
              <a:buFont typeface="Arial"/>
              <a:buNone/>
            </a:pPr>
            <a:r>
              <a:rPr altLang="en-GB" lang="en-GB" sz="1000">
                <a:solidFill>
                  <a:schemeClr val="dk2"/>
                </a:solidFill>
              </a:rPr>
              <a:t>Our Quality Assurance Framework outlines the key principles, standards, and processes that we follow to deliver high-quality, person-centred care. It provides a structure for continuous improvement, enabling the identification of areas of strength and areas for development as a result of reflection through supervision and appraisal, feedback, and learning and development.</a:t>
            </a:r>
            <a:endParaRPr sz="1000">
              <a:solidFill>
                <a:schemeClr val="dk2"/>
              </a:solidFill>
            </a:endParaRPr>
          </a:p>
          <a:p>
            <a:pPr algn="just" indent="0" lvl="0" marL="0" rtl="0">
              <a:lnSpc>
                <a:spcPct val="150000"/>
              </a:lnSpc>
              <a:spcBef>
                <a:spcPts val="1000"/>
              </a:spcBef>
              <a:spcAft>
                <a:spcPts val="0"/>
              </a:spcAft>
              <a:buClr>
                <a:schemeClr val="dk1"/>
              </a:buClr>
              <a:buSzPts val="1100"/>
              <a:buFont typeface="Arial"/>
              <a:buNone/>
            </a:pPr>
            <a:r>
              <a:rPr altLang="en-GB" lang="en-GB" sz="1000">
                <a:solidFill>
                  <a:schemeClr val="dk2"/>
                </a:solidFill>
              </a:rPr>
              <a:t>The Aims of our Quality Assurance Framework is:</a:t>
            </a:r>
            <a:endParaRPr sz="1000">
              <a:solidFill>
                <a:schemeClr val="dk2"/>
              </a:solidFill>
            </a:endParaRPr>
          </a:p>
          <a:p>
            <a:pPr algn="l" indent="-292100" lvl="0" marL="457200" rtl="0">
              <a:lnSpc>
                <a:spcPct val="150000"/>
              </a:lnSpc>
              <a:spcBef>
                <a:spcPts val="0"/>
              </a:spcBef>
              <a:spcAft>
                <a:spcPts val="0"/>
              </a:spcAft>
              <a:buClr>
                <a:schemeClr val="dk2"/>
              </a:buClr>
              <a:buSzPts val="1000"/>
              <a:buFont typeface="Inter"/>
              <a:buChar char="●"/>
            </a:pPr>
            <a:r>
              <a:rPr altLang="en-GB" lang="en-GB" sz="1000">
                <a:solidFill>
                  <a:schemeClr val="dk2"/>
                </a:solidFill>
              </a:rPr>
              <a:t>To apply </a:t>
            </a:r>
            <a:r>
              <a:rPr altLang="en-GB" b="1" lang="en-GB" sz="1000">
                <a:solidFill>
                  <a:schemeClr val="dk2"/>
                </a:solidFill>
              </a:rPr>
              <a:t>quality standards</a:t>
            </a:r>
            <a:r>
              <a:rPr altLang="en-GB" lang="en-GB" sz="1000">
                <a:solidFill>
                  <a:schemeClr val="dk2"/>
                </a:solidFill>
              </a:rPr>
              <a:t> across RBK Adult Social Care.</a:t>
            </a:r>
            <a:endParaRPr sz="1000">
              <a:solidFill>
                <a:schemeClr val="dk2"/>
              </a:solidFill>
            </a:endParaRPr>
          </a:p>
          <a:p>
            <a:pPr algn="l" indent="-292100" lvl="0" marL="457200" rtl="0">
              <a:lnSpc>
                <a:spcPct val="150000"/>
              </a:lnSpc>
              <a:spcBef>
                <a:spcPts val="0"/>
              </a:spcBef>
              <a:spcAft>
                <a:spcPts val="0"/>
              </a:spcAft>
              <a:buClr>
                <a:schemeClr val="dk2"/>
              </a:buClr>
              <a:buSzPts val="1000"/>
              <a:buFont typeface="Inter"/>
              <a:buChar char="●"/>
            </a:pPr>
            <a:r>
              <a:rPr altLang="en-GB" lang="en-GB" sz="1000">
                <a:solidFill>
                  <a:schemeClr val="dk2"/>
                </a:solidFill>
              </a:rPr>
              <a:t>To take a consistent approach to how we </a:t>
            </a:r>
            <a:r>
              <a:rPr altLang="en-GB" b="1" lang="en-GB" sz="1000">
                <a:solidFill>
                  <a:schemeClr val="dk2"/>
                </a:solidFill>
              </a:rPr>
              <a:t>monitor and evaluate</a:t>
            </a:r>
            <a:r>
              <a:rPr altLang="en-GB" lang="en-GB" sz="1000">
                <a:solidFill>
                  <a:schemeClr val="dk2"/>
                </a:solidFill>
              </a:rPr>
              <a:t> quality.</a:t>
            </a:r>
            <a:endParaRPr sz="1000">
              <a:solidFill>
                <a:schemeClr val="dk2"/>
              </a:solidFill>
            </a:endParaRPr>
          </a:p>
          <a:p>
            <a:pPr algn="l" indent="-292100" lvl="0" marL="457200" rtl="0">
              <a:lnSpc>
                <a:spcPct val="150000"/>
              </a:lnSpc>
              <a:spcBef>
                <a:spcPts val="0"/>
              </a:spcBef>
              <a:spcAft>
                <a:spcPts val="0"/>
              </a:spcAft>
              <a:buClr>
                <a:schemeClr val="dk2"/>
              </a:buClr>
              <a:buSzPts val="1000"/>
              <a:buFont typeface="Inter"/>
              <a:buChar char="●"/>
            </a:pPr>
            <a:r>
              <a:rPr altLang="en-GB" lang="en-GB" sz="1000">
                <a:solidFill>
                  <a:schemeClr val="dk2"/>
                </a:solidFill>
              </a:rPr>
              <a:t>To</a:t>
            </a:r>
            <a:r>
              <a:rPr altLang="en-GB" b="1" lang="en-GB" sz="1000">
                <a:solidFill>
                  <a:schemeClr val="dk2"/>
                </a:solidFill>
              </a:rPr>
              <a:t> celebrate</a:t>
            </a:r>
            <a:r>
              <a:rPr altLang="en-GB" lang="en-GB" sz="1000">
                <a:solidFill>
                  <a:schemeClr val="dk2"/>
                </a:solidFill>
              </a:rPr>
              <a:t> good practice and success.</a:t>
            </a:r>
            <a:endParaRPr sz="1000">
              <a:solidFill>
                <a:schemeClr val="dk2"/>
              </a:solidFill>
            </a:endParaRPr>
          </a:p>
          <a:p>
            <a:pPr algn="l" indent="-292100" lvl="0" marL="457200" rtl="0">
              <a:lnSpc>
                <a:spcPct val="150000"/>
              </a:lnSpc>
              <a:spcBef>
                <a:spcPts val="0"/>
              </a:spcBef>
              <a:spcAft>
                <a:spcPts val="0"/>
              </a:spcAft>
              <a:buClr>
                <a:schemeClr val="dk2"/>
              </a:buClr>
              <a:buSzPts val="1000"/>
              <a:buFont typeface="Inter"/>
              <a:buChar char="●"/>
            </a:pPr>
            <a:r>
              <a:rPr altLang="en-GB" lang="en-GB" sz="1000">
                <a:solidFill>
                  <a:schemeClr val="dk2"/>
                </a:solidFill>
              </a:rPr>
              <a:t>To </a:t>
            </a:r>
            <a:r>
              <a:rPr altLang="en-GB" b="1" lang="en-GB" sz="1000">
                <a:solidFill>
                  <a:schemeClr val="dk2"/>
                </a:solidFill>
              </a:rPr>
              <a:t>take action</a:t>
            </a:r>
            <a:r>
              <a:rPr altLang="en-GB" lang="en-GB" sz="1000">
                <a:solidFill>
                  <a:schemeClr val="dk2"/>
                </a:solidFill>
              </a:rPr>
              <a:t> to support quality improvements where necessary.</a:t>
            </a:r>
            <a:endParaRPr sz="1000">
              <a:solidFill>
                <a:schemeClr val="dk2"/>
              </a:solidFill>
            </a:endParaRPr>
          </a:p>
          <a:p>
            <a:pPr algn="l" indent="-292100" lvl="0" marL="457200" rtl="0">
              <a:lnSpc>
                <a:spcPct val="150000"/>
              </a:lnSpc>
              <a:spcBef>
                <a:spcPts val="0"/>
              </a:spcBef>
              <a:spcAft>
                <a:spcPts val="0"/>
              </a:spcAft>
              <a:buClr>
                <a:schemeClr val="dk2"/>
              </a:buClr>
              <a:buSzPts val="1000"/>
              <a:buFont typeface="Inter"/>
              <a:buChar char="●"/>
            </a:pPr>
            <a:r>
              <a:rPr altLang="en-GB" lang="en-GB" sz="1000">
                <a:solidFill>
                  <a:schemeClr val="dk2"/>
                </a:solidFill>
              </a:rPr>
              <a:t>To contribute to </a:t>
            </a:r>
            <a:r>
              <a:rPr altLang="en-GB" b="1" lang="en-GB" sz="1000">
                <a:solidFill>
                  <a:schemeClr val="dk2"/>
                </a:solidFill>
              </a:rPr>
              <a:t>organisational development and learning</a:t>
            </a:r>
            <a:r>
              <a:rPr altLang="en-GB" lang="en-GB" sz="1000">
                <a:solidFill>
                  <a:schemeClr val="dk2"/>
                </a:solidFill>
              </a:rPr>
              <a:t>. </a:t>
            </a:r>
            <a:endParaRPr sz="1000">
              <a:solidFill>
                <a:schemeClr val="dk2"/>
              </a:solidFill>
            </a:endParaRPr>
          </a:p>
          <a:p>
            <a:pPr algn="just" indent="0" lvl="0" marL="0" marR="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Clr>
                <a:schemeClr val="dk1"/>
              </a:buClr>
              <a:buSzPts val="1100"/>
              <a:buFont typeface="Arial"/>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p:txBody>
      </p:sp>
      <p:sp>
        <p:nvSpPr>
          <p:cNvPr id="284" name="Google Shape;284;p26"/>
          <p:cNvSpPr txBox="1"/>
          <p:nvPr/>
        </p:nvSpPr>
        <p:spPr>
          <a:xfrm>
            <a:off x="90900" y="339000"/>
            <a:ext cx="4817700" cy="3849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300">
                <a:solidFill>
                  <a:schemeClr val="dk2"/>
                </a:solidFill>
              </a:rPr>
              <a:t>Accountability</a:t>
            </a:r>
            <a:endParaRPr sz="1300">
              <a:solidFill>
                <a:schemeClr val="dk2"/>
              </a:solidFill>
            </a:endParaRPr>
          </a:p>
        </p:txBody>
      </p:sp>
      <p:sp>
        <p:nvSpPr>
          <p:cNvPr id="285" name="Google Shape;285;p26"/>
          <p:cNvSpPr txBox="1"/>
          <p:nvPr/>
        </p:nvSpPr>
        <p:spPr>
          <a:xfrm>
            <a:off x="4572000" y="1957400"/>
            <a:ext cx="4456800" cy="3317100"/>
          </a:xfrm>
          <a:prstGeom prst="rect">
            <a:avLst/>
          </a:prstGeom>
          <a:noFill/>
          <a:ln>
            <a:noFill/>
          </a:ln>
        </p:spPr>
        <p:txBody>
          <a:bodyPr anchor="t" anchorCtr="0" bIns="91425" lIns="91425" numCol="1" rIns="91425" spcFirstLastPara="1" tIns="91425" wrap="square">
            <a:spAutoFit/>
          </a:bodyPr>
          <a:lstStyle/>
          <a:p>
            <a:pPr algn="l" indent="0" lvl="0" marL="0" rtl="0">
              <a:lnSpc>
                <a:spcPct val="150000"/>
              </a:lnSpc>
              <a:spcBef>
                <a:spcPts val="0"/>
              </a:spcBef>
              <a:spcAft>
                <a:spcPts val="0"/>
              </a:spcAft>
              <a:buNone/>
            </a:pPr>
            <a:r>
              <a:t/>
            </a:r>
            <a:endParaRPr b="1" sz="1300">
              <a:solidFill>
                <a:schemeClr val="dk2"/>
              </a:solidFill>
            </a:endParaRPr>
          </a:p>
          <a:p>
            <a:pPr algn="l" indent="0" lvl="0" marL="0" rtl="0">
              <a:lnSpc>
                <a:spcPct val="150000"/>
              </a:lnSpc>
              <a:spcBef>
                <a:spcPts val="0"/>
              </a:spcBef>
              <a:spcAft>
                <a:spcPts val="0"/>
              </a:spcAft>
              <a:buNone/>
            </a:pPr>
            <a:r>
              <a:rPr altLang="en-GB" b="1" lang="en-GB" sz="1300">
                <a:solidFill>
                  <a:schemeClr val="dk2"/>
                </a:solidFill>
              </a:rPr>
              <a:t>Positive outcomes should be reflected in the following areas:</a:t>
            </a:r>
            <a:endParaRPr b="1" sz="13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Feedback from people using services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Complaints and compliments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Supervision audits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Supervision surveys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Direct observations of practice</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Case file audits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Thematic audits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Corporate and External audits</a:t>
            </a:r>
            <a:endParaRPr sz="1000">
              <a:solidFill>
                <a:schemeClr val="dk2"/>
              </a:solidFill>
            </a:endParaRPr>
          </a:p>
          <a:p>
            <a:pPr algn="l" indent="-292100" lvl="0" marL="457200" rtl="0">
              <a:lnSpc>
                <a:spcPct val="150000"/>
              </a:lnSpc>
              <a:spcBef>
                <a:spcPts val="0"/>
              </a:spcBef>
              <a:spcAft>
                <a:spcPts val="0"/>
              </a:spcAft>
              <a:buClr>
                <a:schemeClr val="dk2"/>
              </a:buClr>
              <a:buSzPts val="1000"/>
              <a:buChar char="●"/>
            </a:pPr>
            <a:r>
              <a:rPr altLang="en-GB" lang="en-GB" sz="1000">
                <a:solidFill>
                  <a:schemeClr val="dk2"/>
                </a:solidFill>
              </a:rPr>
              <a:t>CQC Quality Assurance feedback</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p:txBody>
      </p:sp>
      <p:pic>
        <p:nvPicPr>
          <p:cNvPr descr="Two hands wrapped around another person's hand, holding it gently." id="286" name="Google Shape;286;p26" title="AdobeStock_115894415.jpeg"/>
          <p:cNvPicPr preferRelativeResize="0"/>
          <p:nvPr/>
        </p:nvPicPr>
        <p:blipFill rotWithShape="1">
          <a:blip r:embed="rId3">
            <a:alphaModFix/>
          </a:blip>
          <a:srcRect b="22387" l="0" r="0" t="4880"/>
          <a:stretch/>
        </p:blipFill>
        <p:spPr>
          <a:xfrm>
            <a:off x="4838400" y="495363"/>
            <a:ext cx="3923999" cy="1702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graphicFrame>
        <p:nvGraphicFramePr>
          <p:cNvPr id="70" name="Google Shape;70;p14"/>
          <p:cNvGraphicFramePr/>
          <p:nvPr/>
        </p:nvGraphicFramePr>
        <p:xfrm>
          <a:off x="2397475" y="1428750"/>
          <a:ext cx="3000000" cy="3000000"/>
        </p:xfrm>
        <a:graphic>
          <a:graphicData uri="http://schemas.openxmlformats.org/drawingml/2006/table">
            <a:tbl>
              <a:tblPr>
                <a:noFill/>
                <a:tableStyleId>{619CE811-2E43-43EB-89E5-E778DCA864DA}</a:tableStyleId>
              </a:tblPr>
              <a:tblGrid>
                <a:gridCol w="3541000"/>
                <a:gridCol w="1444375"/>
              </a:tblGrid>
              <a:tr h="381000">
                <a:tc>
                  <a:txBody>
                    <a:bodyPr numCol="1"/>
                    <a:lstStyle/>
                    <a:p>
                      <a:pPr algn="l" indent="0" lvl="0" marL="0" rtl="0">
                        <a:spcBef>
                          <a:spcPts val="0"/>
                        </a:spcBef>
                        <a:spcAft>
                          <a:spcPts val="0"/>
                        </a:spcAft>
                        <a:buNone/>
                      </a:pPr>
                      <a:r>
                        <a:rPr altLang="en-GB" lang="en-GB"/>
                        <a:t>Introduction</a:t>
                      </a:r>
                      <a:endParaRPr/>
                    </a:p>
                  </a:txBody>
                  <a:tcPr marB="91425" marL="91425" marR="91425" marT="91425"/>
                </a:tc>
                <a:tc>
                  <a:txBody>
                    <a:bodyPr numCol="1"/>
                    <a:lstStyle/>
                    <a:p>
                      <a:pPr algn="l" indent="0" lvl="0" marL="0" rtl="0">
                        <a:spcBef>
                          <a:spcPts val="0"/>
                        </a:spcBef>
                        <a:spcAft>
                          <a:spcPts val="0"/>
                        </a:spcAft>
                        <a:buNone/>
                      </a:pPr>
                      <a:r>
                        <a:rPr altLang="en-GB" lang="en-GB"/>
                        <a:t>Page 3</a:t>
                      </a:r>
                      <a:endParaRPr/>
                    </a:p>
                  </a:txBody>
                  <a:tcPr marB="91425" marL="91425" marR="91425" marT="91425"/>
                </a:tc>
              </a:tr>
              <a:tr h="381000">
                <a:tc>
                  <a:txBody>
                    <a:bodyPr numCol="1"/>
                    <a:lstStyle/>
                    <a:p>
                      <a:pPr algn="l" indent="0" lvl="0" marL="0" rtl="0">
                        <a:spcBef>
                          <a:spcPts val="0"/>
                        </a:spcBef>
                        <a:spcAft>
                          <a:spcPts val="0"/>
                        </a:spcAft>
                        <a:buNone/>
                      </a:pPr>
                      <a:r>
                        <a:rPr altLang="en-GB" lang="en-GB"/>
                        <a:t>The Council’s Vision &amp; Values</a:t>
                      </a:r>
                      <a:endParaRPr/>
                    </a:p>
                  </a:txBody>
                  <a:tcPr marB="91425" marL="91425" marR="91425" marT="91425"/>
                </a:tc>
                <a:tc>
                  <a:txBody>
                    <a:bodyPr numCol="1"/>
                    <a:lstStyle/>
                    <a:p>
                      <a:pPr algn="l" indent="0" lvl="0" marL="0" rtl="0">
                        <a:spcBef>
                          <a:spcPts val="0"/>
                        </a:spcBef>
                        <a:spcAft>
                          <a:spcPts val="0"/>
                        </a:spcAft>
                        <a:buNone/>
                      </a:pPr>
                      <a:r>
                        <a:rPr altLang="en-GB" lang="en-GB">
                          <a:solidFill>
                            <a:schemeClr val="dk1"/>
                          </a:solidFill>
                        </a:rPr>
                        <a:t>Page 4</a:t>
                      </a:r>
                      <a:endParaRPr/>
                    </a:p>
                  </a:txBody>
                  <a:tcPr marB="91425" marL="91425" marR="91425" marT="91425"/>
                </a:tc>
              </a:tr>
              <a:tr h="381000">
                <a:tc>
                  <a:txBody>
                    <a:bodyPr numCol="1"/>
                    <a:lstStyle/>
                    <a:p>
                      <a:pPr algn="l" indent="0" lvl="0" marL="0" rtl="0">
                        <a:spcBef>
                          <a:spcPts val="0"/>
                        </a:spcBef>
                        <a:spcAft>
                          <a:spcPts val="0"/>
                        </a:spcAft>
                        <a:buNone/>
                      </a:pPr>
                      <a:r>
                        <a:rPr altLang="en-GB" lang="en-GB"/>
                        <a:t>Adult Social Care’s Vision &amp; Values</a:t>
                      </a:r>
                      <a:endParaRPr/>
                    </a:p>
                  </a:txBody>
                  <a:tcPr marB="91425" marL="91425" marR="91425" marT="91425"/>
                </a:tc>
                <a:tc>
                  <a:txBody>
                    <a:bodyPr numCol="1"/>
                    <a:lstStyle/>
                    <a:p>
                      <a:pPr algn="l" indent="0" lvl="0" marL="0" rtl="0">
                        <a:spcBef>
                          <a:spcPts val="0"/>
                        </a:spcBef>
                        <a:spcAft>
                          <a:spcPts val="0"/>
                        </a:spcAft>
                        <a:buNone/>
                      </a:pPr>
                      <a:r>
                        <a:rPr altLang="en-GB" lang="en-GB">
                          <a:solidFill>
                            <a:schemeClr val="dk1"/>
                          </a:solidFill>
                        </a:rPr>
                        <a:t>Page 5</a:t>
                      </a:r>
                      <a:endParaRPr/>
                    </a:p>
                  </a:txBody>
                  <a:tcPr marB="91425" marL="91425" marR="91425" marT="91425"/>
                </a:tc>
              </a:tr>
              <a:tr h="381000">
                <a:tc>
                  <a:txBody>
                    <a:bodyPr numCol="1"/>
                    <a:lstStyle/>
                    <a:p>
                      <a:pPr algn="l" indent="0" lvl="0" marL="0" rtl="0">
                        <a:spcBef>
                          <a:spcPts val="0"/>
                        </a:spcBef>
                        <a:spcAft>
                          <a:spcPts val="0"/>
                        </a:spcAft>
                        <a:buNone/>
                      </a:pPr>
                      <a:r>
                        <a:rPr altLang="en-GB" lang="en-GB"/>
                        <a:t>Key Principles of Practice</a:t>
                      </a:r>
                      <a:endParaRPr/>
                    </a:p>
                  </a:txBody>
                  <a:tcPr marB="91425" marL="91425" marR="91425" marT="91425"/>
                </a:tc>
                <a:tc>
                  <a:txBody>
                    <a:bodyPr numCol="1"/>
                    <a:lstStyle/>
                    <a:p>
                      <a:pPr algn="l" indent="0" lvl="0" marL="0" rtl="0">
                        <a:spcBef>
                          <a:spcPts val="0"/>
                        </a:spcBef>
                        <a:spcAft>
                          <a:spcPts val="0"/>
                        </a:spcAft>
                        <a:buNone/>
                      </a:pPr>
                      <a:r>
                        <a:rPr altLang="en-GB" lang="en-GB">
                          <a:solidFill>
                            <a:schemeClr val="dk1"/>
                          </a:solidFill>
                        </a:rPr>
                        <a:t>Page 6</a:t>
                      </a:r>
                      <a:endParaRPr/>
                    </a:p>
                  </a:txBody>
                  <a:tcPr marB="91425" marL="91425" marR="91425" marT="91425"/>
                </a:tc>
              </a:tr>
              <a:tr h="381000">
                <a:tc>
                  <a:txBody>
                    <a:bodyPr numCol="1"/>
                    <a:lstStyle/>
                    <a:p>
                      <a:pPr algn="l" indent="0" lvl="0" marL="0" rtl="0">
                        <a:spcBef>
                          <a:spcPts val="0"/>
                        </a:spcBef>
                        <a:spcAft>
                          <a:spcPts val="0"/>
                        </a:spcAft>
                        <a:buNone/>
                      </a:pPr>
                      <a:r>
                        <a:rPr altLang="en-GB" lang="en-GB"/>
                        <a:t>Bedrocks of Practice</a:t>
                      </a:r>
                      <a:endParaRPr/>
                    </a:p>
                  </a:txBody>
                  <a:tcPr marB="91425" marL="91425" marR="91425" marT="91425"/>
                </a:tc>
                <a:tc>
                  <a:txBody>
                    <a:bodyPr numCol="1"/>
                    <a:lstStyle/>
                    <a:p>
                      <a:pPr algn="l" indent="0" lvl="0" marL="0" rtl="0">
                        <a:spcBef>
                          <a:spcPts val="0"/>
                        </a:spcBef>
                        <a:spcAft>
                          <a:spcPts val="0"/>
                        </a:spcAft>
                        <a:buNone/>
                      </a:pPr>
                      <a:r>
                        <a:rPr altLang="en-GB" lang="en-GB">
                          <a:solidFill>
                            <a:schemeClr val="dk1"/>
                          </a:solidFill>
                        </a:rPr>
                        <a:t>Page 11</a:t>
                      </a:r>
                      <a:endParaRPr/>
                    </a:p>
                  </a:txBody>
                  <a:tcPr marB="91425" marL="91425" marR="91425" marT="91425"/>
                </a:tc>
              </a:tr>
              <a:tr h="381000">
                <a:tc>
                  <a:txBody>
                    <a:bodyPr numCol="1"/>
                    <a:lstStyle/>
                    <a:p>
                      <a:pPr algn="l" indent="0" lvl="0" marL="0" rtl="0">
                        <a:spcBef>
                          <a:spcPts val="0"/>
                        </a:spcBef>
                        <a:spcAft>
                          <a:spcPts val="0"/>
                        </a:spcAft>
                        <a:buNone/>
                      </a:pPr>
                      <a:r>
                        <a:t/>
                      </a:r>
                      <a:endParaRPr/>
                    </a:p>
                  </a:txBody>
                  <a:tcPr marB="91425" marL="91425" marR="91425" marT="91425"/>
                </a:tc>
                <a:tc>
                  <a:txBody>
                    <a:bodyPr numCol="1"/>
                    <a:lstStyle/>
                    <a:p>
                      <a:pPr algn="l" indent="0" lvl="0" marL="0" rtl="0">
                        <a:spcBef>
                          <a:spcPts val="0"/>
                        </a:spcBef>
                        <a:spcAft>
                          <a:spcPts val="0"/>
                        </a:spcAft>
                        <a:buNone/>
                      </a:pPr>
                      <a:r>
                        <a:rPr altLang="en-GB" lang="en-GB">
                          <a:solidFill>
                            <a:schemeClr val="dk1"/>
                          </a:solidFill>
                        </a:rPr>
                        <a:t>Page 12</a:t>
                      </a:r>
                      <a:endParaRPr>
                        <a:solidFill>
                          <a:schemeClr val="dk1"/>
                        </a:solidFill>
                      </a:endParaRPr>
                    </a:p>
                  </a:txBody>
                  <a:tcPr marB="91425" marL="91425" marR="91425" marT="91425"/>
                </a:tc>
              </a:tr>
            </a:tbl>
          </a:graphicData>
        </a:graphic>
      </p:graphicFrame>
      <p:sp>
        <p:nvSpPr>
          <p:cNvPr id="71" name="Google Shape;71;p14"/>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2</a:t>
            </a:r>
            <a:endParaRPr sz="1000">
              <a:solidFill>
                <a:schemeClr val="dk1"/>
              </a:solidFill>
            </a:endParaRPr>
          </a:p>
        </p:txBody>
      </p:sp>
      <p:sp>
        <p:nvSpPr>
          <p:cNvPr id="72" name="Google Shape;72;p14"/>
          <p:cNvSpPr/>
          <p:nvPr/>
        </p:nvSpPr>
        <p:spPr>
          <a:xfrm rot="-5400000">
            <a:off x="-2266800" y="2266800"/>
            <a:ext cx="5143500" cy="6099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b="1" lang="en-GB" sz="2700">
                <a:solidFill>
                  <a:schemeClr val="lt1"/>
                </a:solidFill>
              </a:rPr>
              <a:t>Contents</a:t>
            </a:r>
            <a:endParaRPr b="1" sz="27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nvSpPr>
        <p:spPr>
          <a:xfrm>
            <a:off x="39850" y="322950"/>
            <a:ext cx="3259500" cy="49563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000">
                <a:solidFill>
                  <a:schemeClr val="dk2"/>
                </a:solidFill>
              </a:rPr>
              <a:t>Putting People at the Heart of What We Do</a:t>
            </a:r>
            <a:r>
              <a:rPr altLang="en-GB" lang="en-GB" sz="1000">
                <a:solidFill>
                  <a:schemeClr val="dk2"/>
                </a:solidFill>
              </a:rPr>
              <a:t> is the council’s Practice Framework setting out how we deliver Adult Social Care. </a:t>
            </a:r>
            <a:r>
              <a:rPr altLang="en-GB" b="1" lang="en-GB" sz="1000">
                <a:solidFill>
                  <a:schemeClr val="dk2"/>
                </a:solidFill>
              </a:rPr>
              <a:t>Putting People at the Heart of What We Do</a:t>
            </a:r>
            <a:r>
              <a:rPr altLang="en-GB" lang="en-GB" sz="1000">
                <a:solidFill>
                  <a:schemeClr val="dk2"/>
                </a:solidFill>
              </a:rPr>
              <a:t> outlines the approaches our practitioners are expected to follow, supporting the development of high quality practice.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rPr altLang="en-GB" lang="en-GB" sz="1000">
                <a:solidFill>
                  <a:schemeClr val="dk2"/>
                </a:solidFill>
              </a:rPr>
              <a:t>This is not a rigid set of rules, but intended as a useful set of principles and guidelines that underpin our professional judgment and practice. We want this to support the fostering of positive change with a focus on consistency, quality, and equity in the way we work together to put residents at the heart of what we do to make a positive difference.</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1000"/>
              </a:spcAft>
              <a:buNone/>
            </a:pPr>
            <a:r>
              <a:rPr altLang="en-GB" lang="en-GB" sz="1000">
                <a:solidFill>
                  <a:schemeClr val="dk2"/>
                </a:solidFill>
              </a:rPr>
              <a:t>This Practice Framework was co-produced with residents drawing on care and support, carers, staff across all Adult Social Care operational teams, providers, and partners. It was really important to us that everyone was able to have a say to shape what our practice should look like. </a:t>
            </a:r>
            <a:endParaRPr sz="1000">
              <a:solidFill>
                <a:schemeClr val="dk2"/>
              </a:solidFill>
            </a:endParaRPr>
          </a:p>
        </p:txBody>
      </p:sp>
      <p:sp>
        <p:nvSpPr>
          <p:cNvPr id="78" name="Google Shape;78;p15"/>
          <p:cNvSpPr txBox="1"/>
          <p:nvPr/>
        </p:nvSpPr>
        <p:spPr>
          <a:xfrm>
            <a:off x="8287200" y="4770800"/>
            <a:ext cx="626400" cy="279000"/>
          </a:xfrm>
          <a:prstGeom prst="rect">
            <a:avLst/>
          </a:prstGeom>
          <a:noFill/>
          <a:ln>
            <a:noFill/>
          </a:ln>
        </p:spPr>
        <p:txBody>
          <a:bodyPr anchor="ctr" anchorCtr="0" bIns="36000" lIns="18000" numCol="1" rIns="18000" spcFirstLastPara="1" tIns="36000" wrap="square">
            <a:noAutofit/>
          </a:bodyPr>
          <a:lstStyle/>
          <a:p>
            <a:pPr algn="ctr" indent="0" lvl="0" marL="0" rtl="0">
              <a:spcBef>
                <a:spcPts val="0"/>
              </a:spcBef>
              <a:spcAft>
                <a:spcPts val="0"/>
              </a:spcAft>
              <a:buNone/>
            </a:pPr>
            <a:r>
              <a:rPr altLang="en-GB" lang="en-GB" sz="1000">
                <a:solidFill>
                  <a:schemeClr val="dk1"/>
                </a:solidFill>
              </a:rPr>
              <a:t>3</a:t>
            </a:r>
            <a:endParaRPr sz="1000">
              <a:solidFill>
                <a:schemeClr val="dk1"/>
              </a:solidFill>
            </a:endParaRPr>
          </a:p>
        </p:txBody>
      </p:sp>
      <p:sp>
        <p:nvSpPr>
          <p:cNvPr id="79" name="Google Shape;79;p15"/>
          <p:cNvSpPr/>
          <p:nvPr/>
        </p:nvSpPr>
        <p:spPr>
          <a:xfrm>
            <a:off x="3391200" y="752725"/>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Prevention at every intervention</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80" name="Google Shape;80;p15"/>
          <p:cNvSpPr/>
          <p:nvPr/>
        </p:nvSpPr>
        <p:spPr>
          <a:xfrm>
            <a:off x="6268501" y="752725"/>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Independence first</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81" name="Google Shape;81;p15"/>
          <p:cNvSpPr/>
          <p:nvPr/>
        </p:nvSpPr>
        <p:spPr>
          <a:xfrm>
            <a:off x="3391200" y="2006238"/>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Maximising Strength</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82" name="Google Shape;82;p15"/>
          <p:cNvSpPr/>
          <p:nvPr/>
        </p:nvSpPr>
        <p:spPr>
          <a:xfrm>
            <a:off x="6268501" y="1988128"/>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Promoting Safety</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83" name="Google Shape;83;p15"/>
          <p:cNvSpPr txBox="1"/>
          <p:nvPr/>
        </p:nvSpPr>
        <p:spPr>
          <a:xfrm>
            <a:off x="3391200" y="398725"/>
            <a:ext cx="5616600" cy="3540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GB" b="1" lang="en-GB" sz="1100" u="sng">
                <a:solidFill>
                  <a:schemeClr val="dk2"/>
                </a:solidFill>
              </a:rPr>
              <a:t>Key Principles</a:t>
            </a:r>
            <a:endParaRPr b="1" sz="1100" u="sng">
              <a:solidFill>
                <a:schemeClr val="dk2"/>
              </a:solidFill>
            </a:endParaRPr>
          </a:p>
        </p:txBody>
      </p:sp>
      <p:sp>
        <p:nvSpPr>
          <p:cNvPr id="84" name="Google Shape;84;p15"/>
          <p:cNvSpPr txBox="1"/>
          <p:nvPr/>
        </p:nvSpPr>
        <p:spPr>
          <a:xfrm>
            <a:off x="3391200" y="3202428"/>
            <a:ext cx="5616600" cy="3540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GB" b="1" lang="en-GB" sz="1100" u="sng">
                <a:solidFill>
                  <a:schemeClr val="dk2"/>
                </a:solidFill>
              </a:rPr>
              <a:t>Bedrocks</a:t>
            </a:r>
            <a:endParaRPr b="1" sz="1100" u="sng">
              <a:solidFill>
                <a:schemeClr val="dk2"/>
              </a:solidFill>
            </a:endParaRPr>
          </a:p>
        </p:txBody>
      </p:sp>
      <p:sp>
        <p:nvSpPr>
          <p:cNvPr id="85" name="Google Shape;85;p15"/>
          <p:cNvSpPr/>
          <p:nvPr/>
        </p:nvSpPr>
        <p:spPr>
          <a:xfrm>
            <a:off x="3391350" y="3556425"/>
            <a:ext cx="2739000" cy="12780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91425" numCol="1" rIns="91425" spcFirstLastPara="1" tIns="36000" wrap="square">
            <a:noAutofit/>
          </a:bodyPr>
          <a:lstStyle/>
          <a:p>
            <a:pPr algn="ctr" indent="0" lvl="0" marL="0" marR="0" rtl="0">
              <a:lnSpc>
                <a:spcPct val="100000"/>
              </a:lnSpc>
              <a:spcBef>
                <a:spcPts val="0"/>
              </a:spcBef>
              <a:spcAft>
                <a:spcPts val="0"/>
              </a:spcAft>
              <a:buNone/>
            </a:pPr>
            <a:r>
              <a:rPr altLang="en-GB" b="1" lang="en-GB" sz="900">
                <a:solidFill>
                  <a:srgbClr val="073763"/>
                </a:solidFill>
              </a:rPr>
              <a:t>Person Centered</a:t>
            </a:r>
            <a:endParaRPr b="1" sz="900">
              <a:solidFill>
                <a:srgbClr val="073763"/>
              </a:solidFill>
            </a:endParaRPr>
          </a:p>
        </p:txBody>
      </p:sp>
      <p:sp>
        <p:nvSpPr>
          <p:cNvPr id="86" name="Google Shape;86;p15"/>
          <p:cNvSpPr/>
          <p:nvPr/>
        </p:nvSpPr>
        <p:spPr>
          <a:xfrm>
            <a:off x="6268650" y="3556425"/>
            <a:ext cx="2739000" cy="12780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91425" numCol="1" rIns="91425" spcFirstLastPara="1" tIns="36000" wrap="square">
            <a:noAutofit/>
          </a:bodyPr>
          <a:lstStyle/>
          <a:p>
            <a:pPr algn="ctr" indent="0" lvl="0" marL="0" marR="0" rtl="0">
              <a:lnSpc>
                <a:spcPct val="100000"/>
              </a:lnSpc>
              <a:spcBef>
                <a:spcPts val="0"/>
              </a:spcBef>
              <a:spcAft>
                <a:spcPts val="0"/>
              </a:spcAft>
              <a:buNone/>
            </a:pPr>
            <a:r>
              <a:rPr altLang="en-GB" b="1" lang="en-GB" sz="900">
                <a:solidFill>
                  <a:srgbClr val="073763"/>
                </a:solidFill>
              </a:rPr>
              <a:t>Value &amp; Sustainability</a:t>
            </a:r>
            <a:endParaRPr b="1" sz="900">
              <a:solidFill>
                <a:srgbClr val="073763"/>
              </a:solidFill>
            </a:endParaRPr>
          </a:p>
        </p:txBody>
      </p:sp>
      <p:sp>
        <p:nvSpPr>
          <p:cNvPr id="87" name="Google Shape;87;p15"/>
          <p:cNvSpPr/>
          <p:nvPr/>
        </p:nvSpPr>
        <p:spPr>
          <a:xfrm>
            <a:off x="0" y="-1605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Introduction</a:t>
            </a:r>
            <a:endParaRPr sz="2100">
              <a:solidFill>
                <a:schemeClr val="lt1"/>
              </a:solidFill>
            </a:endParaRPr>
          </a:p>
        </p:txBody>
      </p:sp>
      <p:sp>
        <p:nvSpPr>
          <p:cNvPr id="88" name="Google Shape;88;p15"/>
          <p:cNvSpPr txBox="1"/>
          <p:nvPr/>
        </p:nvSpPr>
        <p:spPr>
          <a:xfrm>
            <a:off x="4163179" y="974675"/>
            <a:ext cx="1967100" cy="8484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At every involvement we take proactive action to prevent or delay needs for care and support to ensure that people live and age well.</a:t>
            </a:r>
            <a:endParaRPr sz="900">
              <a:solidFill>
                <a:srgbClr val="073763"/>
              </a:solidFill>
            </a:endParaRPr>
          </a:p>
        </p:txBody>
      </p:sp>
      <p:sp>
        <p:nvSpPr>
          <p:cNvPr id="89" name="Google Shape;89;p15"/>
          <p:cNvSpPr txBox="1"/>
          <p:nvPr/>
        </p:nvSpPr>
        <p:spPr>
          <a:xfrm>
            <a:off x="7090575" y="974675"/>
            <a:ext cx="1916700" cy="6891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empower people to make their own choices and support to help people do as much as they can for themselves. </a:t>
            </a:r>
            <a:endParaRPr/>
          </a:p>
        </p:txBody>
      </p:sp>
      <p:sp>
        <p:nvSpPr>
          <p:cNvPr id="90" name="Google Shape;90;p15"/>
          <p:cNvSpPr txBox="1"/>
          <p:nvPr/>
        </p:nvSpPr>
        <p:spPr>
          <a:xfrm>
            <a:off x="4163179" y="2205150"/>
            <a:ext cx="1950900" cy="8484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build on what works for people and draw on their strengths and assets to support them in achieving the outcomes that matter to them.</a:t>
            </a:r>
            <a:endParaRPr/>
          </a:p>
        </p:txBody>
      </p:sp>
      <p:sp>
        <p:nvSpPr>
          <p:cNvPr id="91" name="Google Shape;91;p15"/>
          <p:cNvSpPr txBox="1"/>
          <p:nvPr/>
        </p:nvSpPr>
        <p:spPr>
          <a:xfrm>
            <a:off x="7091025" y="2234300"/>
            <a:ext cx="1916700" cy="6891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work together with residents and partners to keep people safe, whilst respecting autonomy and agency in life choices. </a:t>
            </a:r>
            <a:endParaRPr/>
          </a:p>
        </p:txBody>
      </p:sp>
      <p:sp>
        <p:nvSpPr>
          <p:cNvPr id="92" name="Google Shape;92;p15"/>
          <p:cNvSpPr txBox="1"/>
          <p:nvPr/>
        </p:nvSpPr>
        <p:spPr>
          <a:xfrm>
            <a:off x="4163329" y="3799825"/>
            <a:ext cx="1974900" cy="10077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put people at the heart of what we do by personalising our approach to what the key principles of practice mean to people drawing on care and support and their carers.</a:t>
            </a:r>
            <a:endParaRPr/>
          </a:p>
        </p:txBody>
      </p:sp>
      <p:sp>
        <p:nvSpPr>
          <p:cNvPr id="93" name="Google Shape;93;p15"/>
          <p:cNvSpPr txBox="1"/>
          <p:nvPr/>
        </p:nvSpPr>
        <p:spPr>
          <a:xfrm>
            <a:off x="7090725" y="3826650"/>
            <a:ext cx="1916700" cy="10077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are committed to ensuring equity in how we utilise the resources available to us, and we strive for care to be provided in a way that is fair and accessible to everyone who needs it.</a:t>
            </a:r>
            <a:endParaRPr/>
          </a:p>
        </p:txBody>
      </p:sp>
      <p:pic>
        <p:nvPicPr>
          <p:cNvPr id="94" name="Google Shape;94;p15"/>
          <p:cNvPicPr preferRelativeResize="0"/>
          <p:nvPr/>
        </p:nvPicPr>
        <p:blipFill>
          <a:blip r:embed="rId3">
            <a:alphaModFix/>
          </a:blip>
          <a:stretch>
            <a:fillRect/>
          </a:stretch>
        </p:blipFill>
        <p:spPr>
          <a:xfrm>
            <a:off x="6330200" y="2185900"/>
            <a:ext cx="760825" cy="763119"/>
          </a:xfrm>
          <a:prstGeom prst="rect">
            <a:avLst/>
          </a:prstGeom>
          <a:noFill/>
          <a:ln>
            <a:noFill/>
          </a:ln>
        </p:spPr>
      </p:pic>
      <p:pic>
        <p:nvPicPr>
          <p:cNvPr id="95" name="Google Shape;95;p15"/>
          <p:cNvPicPr preferRelativeResize="0"/>
          <p:nvPr/>
        </p:nvPicPr>
        <p:blipFill rotWithShape="1">
          <a:blip r:embed="rId4">
            <a:alphaModFix/>
          </a:blip>
          <a:srcRect b="9151" l="4831" r="6358" t="2765"/>
          <a:stretch/>
        </p:blipFill>
        <p:spPr>
          <a:xfrm>
            <a:off x="3468174" y="3799725"/>
            <a:ext cx="741525" cy="630884"/>
          </a:xfrm>
          <a:prstGeom prst="rect">
            <a:avLst/>
          </a:prstGeom>
          <a:noFill/>
          <a:ln>
            <a:noFill/>
          </a:ln>
        </p:spPr>
      </p:pic>
      <p:pic>
        <p:nvPicPr>
          <p:cNvPr id="96" name="Google Shape;96;p15"/>
          <p:cNvPicPr preferRelativeResize="0"/>
          <p:nvPr/>
        </p:nvPicPr>
        <p:blipFill rotWithShape="1">
          <a:blip r:embed="rId5">
            <a:alphaModFix/>
          </a:blip>
          <a:srcRect b="15371" l="12415" r="11278" t="6759"/>
          <a:stretch/>
        </p:blipFill>
        <p:spPr>
          <a:xfrm>
            <a:off x="6349500" y="1020500"/>
            <a:ext cx="741524" cy="756755"/>
          </a:xfrm>
          <a:prstGeom prst="rect">
            <a:avLst/>
          </a:prstGeom>
          <a:noFill/>
          <a:ln>
            <a:noFill/>
          </a:ln>
        </p:spPr>
      </p:pic>
      <p:pic>
        <p:nvPicPr>
          <p:cNvPr id="97" name="Google Shape;97;p15"/>
          <p:cNvPicPr preferRelativeResize="0"/>
          <p:nvPr/>
        </p:nvPicPr>
        <p:blipFill rotWithShape="1">
          <a:blip r:embed="rId6">
            <a:alphaModFix/>
          </a:blip>
          <a:srcRect b="19538" l="15203" r="14571" t="8285"/>
          <a:stretch/>
        </p:blipFill>
        <p:spPr>
          <a:xfrm>
            <a:off x="3468175" y="2196975"/>
            <a:ext cx="741524" cy="762141"/>
          </a:xfrm>
          <a:prstGeom prst="rect">
            <a:avLst/>
          </a:prstGeom>
          <a:noFill/>
          <a:ln>
            <a:noFill/>
          </a:ln>
        </p:spPr>
      </p:pic>
      <p:pic>
        <p:nvPicPr>
          <p:cNvPr id="98" name="Google Shape;98;p15"/>
          <p:cNvPicPr preferRelativeResize="0"/>
          <p:nvPr/>
        </p:nvPicPr>
        <p:blipFill rotWithShape="1">
          <a:blip r:embed="rId7">
            <a:alphaModFix/>
          </a:blip>
          <a:srcRect b="21920" l="13366" r="12909" t="4985"/>
          <a:stretch/>
        </p:blipFill>
        <p:spPr>
          <a:xfrm>
            <a:off x="3468175" y="1017324"/>
            <a:ext cx="695060" cy="689100"/>
          </a:xfrm>
          <a:prstGeom prst="rect">
            <a:avLst/>
          </a:prstGeom>
          <a:noFill/>
          <a:ln>
            <a:noFill/>
          </a:ln>
        </p:spPr>
      </p:pic>
      <p:pic>
        <p:nvPicPr>
          <p:cNvPr id="99" name="Google Shape;99;p15"/>
          <p:cNvPicPr preferRelativeResize="0"/>
          <p:nvPr/>
        </p:nvPicPr>
        <p:blipFill rotWithShape="1">
          <a:blip r:embed="rId8">
            <a:alphaModFix/>
          </a:blip>
          <a:srcRect b="14875" l="16921" r="14875" t="18176"/>
          <a:stretch/>
        </p:blipFill>
        <p:spPr>
          <a:xfrm>
            <a:off x="6349500" y="3809825"/>
            <a:ext cx="741524" cy="7278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nvSpPr>
        <p:spPr>
          <a:xfrm>
            <a:off x="99675" y="504700"/>
            <a:ext cx="2239500" cy="44946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000">
                <a:solidFill>
                  <a:schemeClr val="dk2"/>
                </a:solidFill>
              </a:rPr>
              <a:t>Putting People at the Heart of What We Do</a:t>
            </a:r>
            <a:r>
              <a:rPr altLang="en-GB" lang="en-GB" sz="1000">
                <a:solidFill>
                  <a:schemeClr val="dk2"/>
                </a:solidFill>
              </a:rPr>
              <a:t> reflects RBK’s Council Vision to create a "Greener, Fairer, Safer, Together" borough, focusing on sustainability, equality, safety, and community collaboration to achieve shared ambitions.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rPr altLang="en-GB" lang="en-GB" sz="1000">
                <a:solidFill>
                  <a:schemeClr val="dk2"/>
                </a:solidFill>
              </a:rPr>
              <a:t>Our </a:t>
            </a:r>
            <a:r>
              <a:rPr altLang="en-GB" b="1" lang="en-GB" sz="1000">
                <a:solidFill>
                  <a:srgbClr val="F1C232"/>
                </a:solidFill>
              </a:rPr>
              <a:t>STAR</a:t>
            </a:r>
            <a:r>
              <a:rPr altLang="en-GB" lang="en-GB" sz="1000">
                <a:solidFill>
                  <a:schemeClr val="dk2"/>
                </a:solidFill>
              </a:rPr>
              <a:t> values - Supportive, Transparent, Appreciative, and Respectful, underpin everything we do and are also embedded in the way that we work in Adult Social Care with residents to enable collaboration and empowerment.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rPr altLang="en-GB" lang="en-GB" sz="1000">
                <a:solidFill>
                  <a:schemeClr val="dk2"/>
                </a:solidFill>
              </a:rPr>
              <a:t>Our values encourage everyone to welcome diversity of thought in shaping inclusive services. </a:t>
            </a:r>
            <a:endParaRPr sz="1000">
              <a:solidFill>
                <a:schemeClr val="dk2"/>
              </a:solidFill>
            </a:endParaRPr>
          </a:p>
        </p:txBody>
      </p:sp>
      <p:sp>
        <p:nvSpPr>
          <p:cNvPr id="105" name="Google Shape;105;p16"/>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4</a:t>
            </a:r>
            <a:endParaRPr sz="1000">
              <a:solidFill>
                <a:schemeClr val="dk1"/>
              </a:solidFill>
            </a:endParaRPr>
          </a:p>
        </p:txBody>
      </p:sp>
      <p:sp>
        <p:nvSpPr>
          <p:cNvPr id="106" name="Google Shape;106;p16"/>
          <p:cNvSpPr/>
          <p:nvPr/>
        </p:nvSpPr>
        <p:spPr>
          <a:xfrm>
            <a:off x="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The Council’s Vision &amp; Values</a:t>
            </a:r>
            <a:endParaRPr sz="2100">
              <a:solidFill>
                <a:schemeClr val="lt1"/>
              </a:solidFill>
            </a:endParaRPr>
          </a:p>
        </p:txBody>
      </p:sp>
      <p:sp>
        <p:nvSpPr>
          <p:cNvPr id="107" name="Google Shape;107;p16"/>
          <p:cNvSpPr txBox="1"/>
          <p:nvPr/>
        </p:nvSpPr>
        <p:spPr>
          <a:xfrm>
            <a:off x="4715000" y="379950"/>
            <a:ext cx="2610900" cy="451500"/>
          </a:xfrm>
          <a:prstGeom prst="rect">
            <a:avLst/>
          </a:prstGeom>
          <a:noFill/>
          <a:ln>
            <a:noFill/>
          </a:ln>
        </p:spPr>
        <p:txBody>
          <a:bodyPr anchor="t" anchorCtr="0" bIns="91425" lIns="91425" numCol="1" rIns="91425" spcFirstLastPara="1" tIns="91425" wrap="square">
            <a:normAutofit fontScale="62500" lnSpcReduction="20000"/>
          </a:bodyPr>
          <a:lstStyle/>
          <a:p>
            <a:pPr algn="l" indent="0" lvl="0" marL="0" rtl="0">
              <a:spcBef>
                <a:spcPts val="0"/>
              </a:spcBef>
              <a:spcAft>
                <a:spcPts val="0"/>
              </a:spcAft>
              <a:buNone/>
            </a:pPr>
            <a:r>
              <a:rPr altLang="en-GB" b="1" lang="en-GB" sz="3355">
                <a:solidFill>
                  <a:srgbClr val="162653"/>
                </a:solidFill>
              </a:rPr>
              <a:t>Our Council Vision</a:t>
            </a:r>
            <a:r>
              <a:rPr altLang="en-GB" b="1" lang="en-GB" sz="2800">
                <a:solidFill>
                  <a:srgbClr val="162653"/>
                </a:solidFill>
              </a:rPr>
              <a:t> </a:t>
            </a:r>
            <a:endParaRPr b="1" sz="2800">
              <a:solidFill>
                <a:srgbClr val="162653"/>
              </a:solidFill>
            </a:endParaRPr>
          </a:p>
        </p:txBody>
      </p:sp>
      <p:pic>
        <p:nvPicPr>
          <p:cNvPr descr="Fairer Kingston logo" id="108" name="Google Shape;108;p16"/>
          <p:cNvPicPr preferRelativeResize="0"/>
          <p:nvPr/>
        </p:nvPicPr>
        <p:blipFill>
          <a:blip r:embed="rId3">
            <a:alphaModFix/>
          </a:blip>
          <a:stretch>
            <a:fillRect/>
          </a:stretch>
        </p:blipFill>
        <p:spPr>
          <a:xfrm>
            <a:off x="2397474" y="1056222"/>
            <a:ext cx="653333" cy="603413"/>
          </a:xfrm>
          <a:prstGeom prst="rect">
            <a:avLst/>
          </a:prstGeom>
          <a:noFill/>
          <a:ln>
            <a:noFill/>
          </a:ln>
        </p:spPr>
      </p:pic>
      <p:pic>
        <p:nvPicPr>
          <p:cNvPr descr="Greener Kingston logo" id="109" name="Google Shape;109;p16"/>
          <p:cNvPicPr preferRelativeResize="0"/>
          <p:nvPr/>
        </p:nvPicPr>
        <p:blipFill>
          <a:blip r:embed="rId4">
            <a:alphaModFix/>
          </a:blip>
          <a:stretch>
            <a:fillRect/>
          </a:stretch>
        </p:blipFill>
        <p:spPr>
          <a:xfrm>
            <a:off x="2397462" y="1966807"/>
            <a:ext cx="653333" cy="603413"/>
          </a:xfrm>
          <a:prstGeom prst="rect">
            <a:avLst/>
          </a:prstGeom>
          <a:noFill/>
          <a:ln>
            <a:noFill/>
          </a:ln>
        </p:spPr>
      </p:pic>
      <p:pic>
        <p:nvPicPr>
          <p:cNvPr descr="Safer Kingston logo" id="110" name="Google Shape;110;p16"/>
          <p:cNvPicPr preferRelativeResize="0"/>
          <p:nvPr/>
        </p:nvPicPr>
        <p:blipFill>
          <a:blip r:embed="rId5">
            <a:alphaModFix/>
          </a:blip>
          <a:stretch>
            <a:fillRect/>
          </a:stretch>
        </p:blipFill>
        <p:spPr>
          <a:xfrm>
            <a:off x="2377737" y="2661015"/>
            <a:ext cx="653333" cy="603413"/>
          </a:xfrm>
          <a:prstGeom prst="rect">
            <a:avLst/>
          </a:prstGeom>
          <a:noFill/>
          <a:ln>
            <a:noFill/>
          </a:ln>
        </p:spPr>
      </p:pic>
      <p:pic>
        <p:nvPicPr>
          <p:cNvPr descr="Kingston Together logo" id="111" name="Google Shape;111;p16"/>
          <p:cNvPicPr preferRelativeResize="0"/>
          <p:nvPr/>
        </p:nvPicPr>
        <p:blipFill>
          <a:blip r:embed="rId6">
            <a:alphaModFix/>
          </a:blip>
          <a:stretch>
            <a:fillRect/>
          </a:stretch>
        </p:blipFill>
        <p:spPr>
          <a:xfrm>
            <a:off x="2353044" y="3370516"/>
            <a:ext cx="625600" cy="577795"/>
          </a:xfrm>
          <a:prstGeom prst="rect">
            <a:avLst/>
          </a:prstGeom>
          <a:noFill/>
          <a:ln>
            <a:noFill/>
          </a:ln>
        </p:spPr>
      </p:pic>
      <p:sp>
        <p:nvSpPr>
          <p:cNvPr id="112" name="Google Shape;112;p16"/>
          <p:cNvSpPr txBox="1"/>
          <p:nvPr/>
        </p:nvSpPr>
        <p:spPr>
          <a:xfrm>
            <a:off x="3491900" y="666425"/>
            <a:ext cx="5057100" cy="310500"/>
          </a:xfrm>
          <a:prstGeom prst="rect">
            <a:avLst/>
          </a:prstGeom>
          <a:noFill/>
          <a:ln>
            <a:noFill/>
          </a:ln>
        </p:spPr>
        <p:txBody>
          <a:bodyPr anchor="t" anchorCtr="0" bIns="91425" lIns="91425" numCol="1" rIns="91425" spcFirstLastPara="1" tIns="91425" wrap="square">
            <a:noAutofit/>
          </a:bodyPr>
          <a:lstStyle/>
          <a:p>
            <a:pPr algn="l" indent="0" lvl="0" marL="0" rtl="0">
              <a:lnSpc>
                <a:spcPct val="115000"/>
              </a:lnSpc>
              <a:spcBef>
                <a:spcPts val="0"/>
              </a:spcBef>
              <a:spcAft>
                <a:spcPts val="2100"/>
              </a:spcAft>
              <a:buClr>
                <a:srgbClr val="000000"/>
              </a:buClr>
              <a:buSzPts val="1100"/>
              <a:buFont typeface="Arial"/>
              <a:buNone/>
            </a:pPr>
            <a:r>
              <a:rPr altLang="en-GB" lang="en-GB" sz="1300">
                <a:solidFill>
                  <a:srgbClr val="000000"/>
                </a:solidFill>
              </a:rPr>
              <a:t>Working with partners and communities to ensure the borough is:</a:t>
            </a:r>
            <a:endParaRPr sz="1800">
              <a:solidFill>
                <a:srgbClr val="000000"/>
              </a:solidFill>
            </a:endParaRPr>
          </a:p>
        </p:txBody>
      </p:sp>
      <p:sp>
        <p:nvSpPr>
          <p:cNvPr id="113" name="Google Shape;113;p16"/>
          <p:cNvSpPr txBox="1"/>
          <p:nvPr/>
        </p:nvSpPr>
        <p:spPr>
          <a:xfrm>
            <a:off x="3094763" y="1055924"/>
            <a:ext cx="2729100" cy="940800"/>
          </a:xfrm>
          <a:prstGeom prst="rect">
            <a:avLst/>
          </a:prstGeom>
          <a:solidFill>
            <a:srgbClr val="F2F2F2"/>
          </a:solidFill>
          <a:ln>
            <a:noFill/>
          </a:ln>
        </p:spPr>
        <p:txBody>
          <a:bodyPr anchor="t" anchorCtr="0" bIns="91425" lIns="91425" numCol="1" rIns="91425" spcFirstLastPara="1" tIns="91425" wrap="square">
            <a:noAutofit/>
          </a:bodyPr>
          <a:lstStyle/>
          <a:p>
            <a:pPr algn="l" indent="0" lvl="0" marL="0" rtl="0">
              <a:lnSpc>
                <a:spcPct val="115000"/>
              </a:lnSpc>
              <a:spcBef>
                <a:spcPts val="0"/>
              </a:spcBef>
              <a:spcAft>
                <a:spcPts val="2100"/>
              </a:spcAft>
              <a:buNone/>
            </a:pPr>
            <a:r>
              <a:rPr altLang="en-GB" lang="en-GB" sz="900">
                <a:solidFill>
                  <a:srgbClr val="000000"/>
                </a:solidFill>
              </a:rPr>
              <a:t>Our children and young people have a </a:t>
            </a:r>
            <a:r>
              <a:rPr altLang="en-GB" b="1" lang="en-GB" sz="900">
                <a:solidFill>
                  <a:srgbClr val="000000"/>
                </a:solidFill>
              </a:rPr>
              <a:t>fairer</a:t>
            </a:r>
            <a:r>
              <a:rPr altLang="en-GB" lang="en-GB" sz="900">
                <a:solidFill>
                  <a:srgbClr val="000000"/>
                </a:solidFill>
              </a:rPr>
              <a:t> start in life and </a:t>
            </a:r>
            <a:r>
              <a:rPr altLang="en-GB" lang="en-GB" sz="900">
                <a:solidFill>
                  <a:srgbClr val="000000"/>
                </a:solidFill>
              </a:rPr>
              <a:t>residents are supported when needed throughout their </a:t>
            </a:r>
            <a:r>
              <a:rPr altLang="en-GB" lang="en-GB" sz="900">
                <a:solidFill>
                  <a:srgbClr val="000000"/>
                </a:solidFill>
              </a:rPr>
              <a:t>lifetime</a:t>
            </a:r>
            <a:r>
              <a:rPr altLang="en-GB" lang="en-GB" sz="900">
                <a:solidFill>
                  <a:srgbClr val="000000"/>
                </a:solidFill>
              </a:rPr>
              <a:t>. Inequality has been reduced and every resident has increased opportunities for a happy and healthy life.</a:t>
            </a:r>
            <a:endParaRPr sz="900">
              <a:solidFill>
                <a:srgbClr val="000000"/>
              </a:solidFill>
            </a:endParaRPr>
          </a:p>
        </p:txBody>
      </p:sp>
      <p:sp>
        <p:nvSpPr>
          <p:cNvPr id="114" name="Google Shape;114;p16"/>
          <p:cNvSpPr txBox="1"/>
          <p:nvPr/>
        </p:nvSpPr>
        <p:spPr>
          <a:xfrm>
            <a:off x="3094738" y="2060951"/>
            <a:ext cx="2729100" cy="482400"/>
          </a:xfrm>
          <a:prstGeom prst="rect">
            <a:avLst/>
          </a:prstGeom>
          <a:solidFill>
            <a:srgbClr val="F2F2F2"/>
          </a:solid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0"/>
              </a:spcAft>
              <a:buNone/>
            </a:pPr>
            <a:r>
              <a:rPr altLang="en-GB" lang="en-GB" sz="900">
                <a:solidFill>
                  <a:srgbClr val="000000"/>
                </a:solidFill>
              </a:rPr>
              <a:t>We are a </a:t>
            </a:r>
            <a:r>
              <a:rPr altLang="en-GB" b="1" lang="en-GB" sz="900">
                <a:solidFill>
                  <a:srgbClr val="000000"/>
                </a:solidFill>
              </a:rPr>
              <a:t>greener</a:t>
            </a:r>
            <a:r>
              <a:rPr altLang="en-GB" lang="en-GB" sz="900">
                <a:solidFill>
                  <a:srgbClr val="000000"/>
                </a:solidFill>
              </a:rPr>
              <a:t> and more sustainable borough and on track to meet our net zero carbon targets.</a:t>
            </a:r>
            <a:endParaRPr sz="900">
              <a:solidFill>
                <a:srgbClr val="000000"/>
              </a:solidFill>
            </a:endParaRPr>
          </a:p>
        </p:txBody>
      </p:sp>
      <p:sp>
        <p:nvSpPr>
          <p:cNvPr id="115" name="Google Shape;115;p16"/>
          <p:cNvSpPr txBox="1"/>
          <p:nvPr/>
        </p:nvSpPr>
        <p:spPr>
          <a:xfrm>
            <a:off x="3094772" y="2654019"/>
            <a:ext cx="2729100" cy="641700"/>
          </a:xfrm>
          <a:prstGeom prst="rect">
            <a:avLst/>
          </a:prstGeom>
          <a:solidFill>
            <a:srgbClr val="F2F2F2"/>
          </a:solid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2100"/>
              </a:spcAft>
              <a:buNone/>
            </a:pPr>
            <a:r>
              <a:rPr altLang="en-GB" lang="en-GB" sz="900">
                <a:solidFill>
                  <a:srgbClr val="000000"/>
                </a:solidFill>
              </a:rPr>
              <a:t>Our borough stays </a:t>
            </a:r>
            <a:r>
              <a:rPr altLang="en-GB" b="1" lang="en-GB" sz="900">
                <a:solidFill>
                  <a:srgbClr val="000000"/>
                </a:solidFill>
              </a:rPr>
              <a:t>safe</a:t>
            </a:r>
            <a:r>
              <a:rPr altLang="en-GB" lang="en-GB" sz="900">
                <a:solidFill>
                  <a:srgbClr val="000000"/>
                </a:solidFill>
              </a:rPr>
              <a:t>, well maintained and resilient </a:t>
            </a:r>
            <a:r>
              <a:rPr altLang="en-GB" lang="en-GB" sz="900">
                <a:solidFill>
                  <a:srgbClr val="000000"/>
                </a:solidFill>
              </a:rPr>
              <a:t>so individuals and communities can thrive and prosper. </a:t>
            </a:r>
            <a:endParaRPr sz="900">
              <a:solidFill>
                <a:srgbClr val="000000"/>
              </a:solidFill>
            </a:endParaRPr>
          </a:p>
        </p:txBody>
      </p:sp>
      <p:sp>
        <p:nvSpPr>
          <p:cNvPr id="116" name="Google Shape;116;p16"/>
          <p:cNvSpPr txBox="1"/>
          <p:nvPr/>
        </p:nvSpPr>
        <p:spPr>
          <a:xfrm>
            <a:off x="3094783" y="3406408"/>
            <a:ext cx="2729100" cy="641700"/>
          </a:xfrm>
          <a:prstGeom prst="rect">
            <a:avLst/>
          </a:prstGeom>
          <a:solidFill>
            <a:srgbClr val="F2F2F2"/>
          </a:solid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2100"/>
              </a:spcAft>
              <a:buNone/>
            </a:pPr>
            <a:r>
              <a:rPr altLang="en-GB" lang="en-GB" sz="900">
                <a:solidFill>
                  <a:srgbClr val="000000"/>
                </a:solidFill>
              </a:rPr>
              <a:t>We have strong relationships with partners and work </a:t>
            </a:r>
            <a:r>
              <a:rPr altLang="en-GB" b="1" lang="en-GB" sz="900">
                <a:solidFill>
                  <a:srgbClr val="000000"/>
                </a:solidFill>
              </a:rPr>
              <a:t>together</a:t>
            </a:r>
            <a:r>
              <a:rPr altLang="en-GB" lang="en-GB" sz="900">
                <a:solidFill>
                  <a:srgbClr val="000000"/>
                </a:solidFill>
              </a:rPr>
              <a:t> with our communities to achieve our shared ambitions.</a:t>
            </a:r>
            <a:endParaRPr sz="900">
              <a:solidFill>
                <a:srgbClr val="000000"/>
              </a:solidFill>
            </a:endParaRPr>
          </a:p>
        </p:txBody>
      </p:sp>
      <p:sp>
        <p:nvSpPr>
          <p:cNvPr id="117" name="Google Shape;117;p16"/>
          <p:cNvSpPr txBox="1"/>
          <p:nvPr/>
        </p:nvSpPr>
        <p:spPr>
          <a:xfrm>
            <a:off x="2353050" y="4148475"/>
            <a:ext cx="6746400" cy="641700"/>
          </a:xfrm>
          <a:prstGeom prst="rect">
            <a:avLst/>
          </a:prstGeom>
          <a:solidFill>
            <a:srgbClr val="F2F2F2"/>
          </a:solidFill>
          <a:ln cap="flat" cmpd="sng" w="9525">
            <a:solidFill>
              <a:srgbClr val="000000"/>
            </a:solidFill>
            <a:prstDash val="solid"/>
            <a:round/>
            <a:headEnd len="sm" type="none" w="sm"/>
            <a:tailEnd len="sm" type="none" w="sm"/>
          </a:ln>
        </p:spPr>
        <p:txBody>
          <a:bodyPr anchor="t" anchorCtr="0" bIns="91425" lIns="91425" numCol="1" rIns="91425" spcFirstLastPara="1" tIns="91425" wrap="square">
            <a:spAutoFit/>
          </a:bodyPr>
          <a:lstStyle/>
          <a:p>
            <a:pPr algn="ctr" indent="0" lvl="0" marL="0" rtl="0">
              <a:lnSpc>
                <a:spcPct val="115000"/>
              </a:lnSpc>
              <a:spcBef>
                <a:spcPts val="0"/>
              </a:spcBef>
              <a:spcAft>
                <a:spcPts val="2100"/>
              </a:spcAft>
              <a:buNone/>
            </a:pPr>
            <a:r>
              <a:rPr altLang="en-GB" lang="en-GB" sz="900">
                <a:solidFill>
                  <a:srgbClr val="262626"/>
                </a:solidFill>
              </a:rPr>
              <a:t>We have a </a:t>
            </a:r>
            <a:r>
              <a:rPr altLang="en-GB" b="1" lang="en-GB" sz="900">
                <a:solidFill>
                  <a:srgbClr val="262626"/>
                </a:solidFill>
              </a:rPr>
              <a:t>Future Council </a:t>
            </a:r>
            <a:r>
              <a:rPr altLang="en-GB" lang="en-GB" sz="900">
                <a:solidFill>
                  <a:srgbClr val="262626"/>
                </a:solidFill>
              </a:rPr>
              <a:t>commitment to ensure that the council is ready for the future, is managed effectively and responsibly in the best interests of our communities </a:t>
            </a:r>
            <a:r>
              <a:rPr altLang="en-GB" lang="en-GB" sz="900">
                <a:solidFill>
                  <a:srgbClr val="262626"/>
                </a:solidFill>
              </a:rPr>
              <a:t>and delivery support</a:t>
            </a:r>
            <a:r>
              <a:rPr altLang="en-GB" lang="en-GB" sz="900">
                <a:solidFill>
                  <a:srgbClr val="262626"/>
                </a:solidFill>
              </a:rPr>
              <a:t>. Our vision and aspirations are further set out in our ‘</a:t>
            </a:r>
            <a:r>
              <a:rPr altLang="en-GB" lang="en-GB" sz="900" u="sng">
                <a:solidFill>
                  <a:srgbClr val="262626"/>
                </a:solidFill>
                <a:hlinkClick r:id="rId7">
                  <a:extLst>
                    <a:ext uri="{A12FA001-AC4F-418D-AE19-62706E023703}">
                      <ahyp:hlinkClr val="tx"/>
                    </a:ext>
                  </a:extLst>
                </a:hlinkClick>
              </a:rPr>
              <a:t>Inclusive Kingston’ Equality, Diversity and Inclusion Strategy</a:t>
            </a:r>
            <a:r>
              <a:rPr altLang="en-GB" lang="en-GB" sz="900">
                <a:solidFill>
                  <a:srgbClr val="262626"/>
                </a:solidFill>
              </a:rPr>
              <a:t>. </a:t>
            </a:r>
            <a:endParaRPr sz="900">
              <a:solidFill>
                <a:srgbClr val="262626"/>
              </a:solidFill>
            </a:endParaRPr>
          </a:p>
        </p:txBody>
      </p:sp>
      <p:pic>
        <p:nvPicPr>
          <p:cNvPr descr="Figure of a man holding up a star with a letter A in it." id="118" name="Google Shape;118;p16"/>
          <p:cNvPicPr preferRelativeResize="0"/>
          <p:nvPr/>
        </p:nvPicPr>
        <p:blipFill rotWithShape="1">
          <a:blip r:embed="rId8">
            <a:alphaModFix/>
          </a:blip>
          <a:srcRect b="0" l="0" r="0" t="0"/>
          <a:stretch/>
        </p:blipFill>
        <p:spPr>
          <a:xfrm>
            <a:off x="6114374" y="2597852"/>
            <a:ext cx="352057" cy="603061"/>
          </a:xfrm>
          <a:prstGeom prst="rect">
            <a:avLst/>
          </a:prstGeom>
          <a:noFill/>
          <a:ln>
            <a:noFill/>
          </a:ln>
        </p:spPr>
      </p:pic>
      <p:pic>
        <p:nvPicPr>
          <p:cNvPr descr="Figure of a woman in a wheelchair holding up a star with a letter R in it." id="119" name="Google Shape;119;p16"/>
          <p:cNvPicPr preferRelativeResize="0"/>
          <p:nvPr/>
        </p:nvPicPr>
        <p:blipFill rotWithShape="1">
          <a:blip r:embed="rId9">
            <a:alphaModFix/>
          </a:blip>
          <a:srcRect b="0" l="0" r="0" t="0"/>
          <a:stretch/>
        </p:blipFill>
        <p:spPr>
          <a:xfrm>
            <a:off x="6114373" y="3357886"/>
            <a:ext cx="352058" cy="603061"/>
          </a:xfrm>
          <a:prstGeom prst="rect">
            <a:avLst/>
          </a:prstGeom>
          <a:noFill/>
          <a:ln>
            <a:noFill/>
          </a:ln>
        </p:spPr>
      </p:pic>
      <p:pic>
        <p:nvPicPr>
          <p:cNvPr descr="Figure of a man holding up a star with a letter S in it." id="120" name="Google Shape;120;p16"/>
          <p:cNvPicPr preferRelativeResize="0"/>
          <p:nvPr/>
        </p:nvPicPr>
        <p:blipFill rotWithShape="1">
          <a:blip r:embed="rId10">
            <a:alphaModFix/>
          </a:blip>
          <a:srcRect b="0" l="0" r="0" t="0"/>
          <a:stretch/>
        </p:blipFill>
        <p:spPr>
          <a:xfrm>
            <a:off x="6095749" y="1027647"/>
            <a:ext cx="389307" cy="666894"/>
          </a:xfrm>
          <a:prstGeom prst="rect">
            <a:avLst/>
          </a:prstGeom>
          <a:noFill/>
          <a:ln>
            <a:noFill/>
          </a:ln>
        </p:spPr>
      </p:pic>
      <p:pic>
        <p:nvPicPr>
          <p:cNvPr descr="Figure of a woman in a headscarf holding up a star with a letter T in it." id="121" name="Google Shape;121;p16"/>
          <p:cNvPicPr preferRelativeResize="0"/>
          <p:nvPr/>
        </p:nvPicPr>
        <p:blipFill rotWithShape="1">
          <a:blip r:embed="rId11">
            <a:alphaModFix/>
          </a:blip>
          <a:srcRect b="0" l="0" r="0" t="0"/>
          <a:stretch/>
        </p:blipFill>
        <p:spPr>
          <a:xfrm>
            <a:off x="6114373" y="1837830"/>
            <a:ext cx="352058" cy="603061"/>
          </a:xfrm>
          <a:prstGeom prst="rect">
            <a:avLst/>
          </a:prstGeom>
          <a:noFill/>
          <a:ln>
            <a:noFill/>
          </a:ln>
        </p:spPr>
      </p:pic>
      <p:sp>
        <p:nvSpPr>
          <p:cNvPr id="122" name="Google Shape;122;p16"/>
          <p:cNvSpPr txBox="1"/>
          <p:nvPr/>
        </p:nvSpPr>
        <p:spPr>
          <a:xfrm>
            <a:off x="6679048" y="1095078"/>
            <a:ext cx="2376000" cy="531900"/>
          </a:xfrm>
          <a:prstGeom prst="rect">
            <a:avLst/>
          </a:prstGeom>
          <a:solidFill>
            <a:srgbClr val="F2F2F2"/>
          </a:solidFill>
          <a:ln>
            <a:noFill/>
          </a:ln>
        </p:spPr>
        <p:txBody>
          <a:bodyPr anchor="ctr" anchorCtr="0" bIns="0" lIns="0" numCol="1" rIns="0" spcFirstLastPara="1" tIns="2025" wrap="square">
            <a:noAutofit/>
          </a:bodyPr>
          <a:lstStyle/>
          <a:p>
            <a:pPr algn="l" indent="0" lvl="0" marL="89999" rtl="0">
              <a:lnSpc>
                <a:spcPct val="100000"/>
              </a:lnSpc>
              <a:spcBef>
                <a:spcPts val="0"/>
              </a:spcBef>
              <a:spcAft>
                <a:spcPts val="0"/>
              </a:spcAft>
              <a:buNone/>
            </a:pPr>
            <a:r>
              <a:rPr altLang="en-GB" b="1" lang="en-GB" sz="1200">
                <a:latin typeface="Open Sans"/>
                <a:ea typeface="Open Sans"/>
                <a:cs typeface="Open Sans"/>
                <a:sym typeface="Open Sans"/>
              </a:rPr>
              <a:t>SUPPORTIVE</a:t>
            </a:r>
            <a:endParaRPr sz="1200">
              <a:latin typeface="Open Sans"/>
              <a:ea typeface="Open Sans"/>
              <a:cs typeface="Open Sans"/>
              <a:sym typeface="Open Sans"/>
            </a:endParaRPr>
          </a:p>
          <a:p>
            <a:pPr algn="l" indent="0" lvl="0" marL="89999" marR="64749" rtl="0">
              <a:lnSpc>
                <a:spcPct val="102299"/>
              </a:lnSpc>
              <a:spcBef>
                <a:spcPts val="400"/>
              </a:spcBef>
              <a:spcAft>
                <a:spcPts val="0"/>
              </a:spcAft>
              <a:buNone/>
            </a:pPr>
            <a:r>
              <a:rPr altLang="en-GB" b="1" lang="en-GB" sz="700">
                <a:latin typeface="Open Sans SemiBold"/>
                <a:ea typeface="Open Sans SemiBold"/>
                <a:cs typeface="Open Sans SemiBold"/>
                <a:sym typeface="Open Sans SemiBold"/>
              </a:rPr>
              <a:t>of trying new ideas, with the courage to change direction.</a:t>
            </a:r>
            <a:endParaRPr sz="700">
              <a:latin typeface="Open Sans SemiBold"/>
              <a:ea typeface="Open Sans SemiBold"/>
              <a:cs typeface="Open Sans SemiBold"/>
              <a:sym typeface="Open Sans SemiBold"/>
            </a:endParaRPr>
          </a:p>
        </p:txBody>
      </p:sp>
      <p:sp>
        <p:nvSpPr>
          <p:cNvPr id="123" name="Google Shape;123;p16"/>
          <p:cNvSpPr txBox="1"/>
          <p:nvPr/>
        </p:nvSpPr>
        <p:spPr>
          <a:xfrm>
            <a:off x="6679036" y="1890602"/>
            <a:ext cx="2376000" cy="531900"/>
          </a:xfrm>
          <a:prstGeom prst="rect">
            <a:avLst/>
          </a:prstGeom>
          <a:solidFill>
            <a:srgbClr val="F2F2F2"/>
          </a:solidFill>
          <a:ln>
            <a:noFill/>
          </a:ln>
        </p:spPr>
        <p:txBody>
          <a:bodyPr anchor="ctr" anchorCtr="0" bIns="0" lIns="0" numCol="1" rIns="0" spcFirstLastPara="1" tIns="2025" wrap="square">
            <a:noAutofit/>
          </a:bodyPr>
          <a:lstStyle/>
          <a:p>
            <a:pPr algn="l" indent="0" lvl="0" marL="89999" rtl="0">
              <a:lnSpc>
                <a:spcPct val="100000"/>
              </a:lnSpc>
              <a:spcBef>
                <a:spcPts val="0"/>
              </a:spcBef>
              <a:spcAft>
                <a:spcPts val="0"/>
              </a:spcAft>
              <a:buNone/>
            </a:pPr>
            <a:r>
              <a:rPr altLang="en-GB" b="1" lang="en-GB" sz="1200">
                <a:latin typeface="Open Sans"/>
                <a:ea typeface="Open Sans"/>
                <a:cs typeface="Open Sans"/>
                <a:sym typeface="Open Sans"/>
              </a:rPr>
              <a:t>TRANSPARENT</a:t>
            </a:r>
            <a:endParaRPr sz="1200">
              <a:latin typeface="Open Sans"/>
              <a:ea typeface="Open Sans"/>
              <a:cs typeface="Open Sans"/>
              <a:sym typeface="Open Sans"/>
            </a:endParaRPr>
          </a:p>
          <a:p>
            <a:pPr algn="l" indent="0" lvl="0" marL="89999" marR="51200" rtl="0">
              <a:lnSpc>
                <a:spcPct val="102299"/>
              </a:lnSpc>
              <a:spcBef>
                <a:spcPts val="400"/>
              </a:spcBef>
              <a:spcAft>
                <a:spcPts val="0"/>
              </a:spcAft>
              <a:buNone/>
            </a:pPr>
            <a:r>
              <a:rPr altLang="en-GB" b="1" lang="en-GB" sz="700">
                <a:latin typeface="Open Sans SemiBold"/>
                <a:ea typeface="Open Sans SemiBold"/>
                <a:cs typeface="Open Sans SemiBold"/>
                <a:sym typeface="Open Sans SemiBold"/>
              </a:rPr>
              <a:t>and connected in all that we think, say and do.</a:t>
            </a:r>
            <a:endParaRPr sz="700">
              <a:latin typeface="Open Sans SemiBold"/>
              <a:ea typeface="Open Sans SemiBold"/>
              <a:cs typeface="Open Sans SemiBold"/>
              <a:sym typeface="Open Sans SemiBold"/>
            </a:endParaRPr>
          </a:p>
        </p:txBody>
      </p:sp>
      <p:sp>
        <p:nvSpPr>
          <p:cNvPr id="124" name="Google Shape;124;p16"/>
          <p:cNvSpPr txBox="1"/>
          <p:nvPr/>
        </p:nvSpPr>
        <p:spPr>
          <a:xfrm>
            <a:off x="6679061" y="2620583"/>
            <a:ext cx="2376000" cy="531900"/>
          </a:xfrm>
          <a:prstGeom prst="rect">
            <a:avLst/>
          </a:prstGeom>
          <a:solidFill>
            <a:srgbClr val="F2F2F2"/>
          </a:solidFill>
          <a:ln>
            <a:noFill/>
          </a:ln>
        </p:spPr>
        <p:txBody>
          <a:bodyPr anchor="ctr" anchorCtr="0" bIns="0" lIns="0" numCol="1" rIns="0" spcFirstLastPara="1" tIns="2025" wrap="square">
            <a:noAutofit/>
          </a:bodyPr>
          <a:lstStyle/>
          <a:p>
            <a:pPr algn="l" indent="0" lvl="0" marL="89999" marR="0" rtl="0">
              <a:lnSpc>
                <a:spcPct val="100000"/>
              </a:lnSpc>
              <a:spcBef>
                <a:spcPts val="0"/>
              </a:spcBef>
              <a:spcAft>
                <a:spcPts val="0"/>
              </a:spcAft>
              <a:buNone/>
            </a:pPr>
            <a:r>
              <a:rPr altLang="en-GB" b="1" lang="en-GB" sz="1200">
                <a:latin typeface="Open Sans"/>
                <a:ea typeface="Open Sans"/>
                <a:cs typeface="Open Sans"/>
                <a:sym typeface="Open Sans"/>
              </a:rPr>
              <a:t>APPRECIATIVE</a:t>
            </a:r>
            <a:endParaRPr sz="1200">
              <a:latin typeface="Open Sans"/>
              <a:ea typeface="Open Sans"/>
              <a:cs typeface="Open Sans"/>
              <a:sym typeface="Open Sans"/>
            </a:endParaRPr>
          </a:p>
          <a:p>
            <a:pPr algn="l" indent="0" lvl="0" marL="89999" marR="0" rtl="0">
              <a:lnSpc>
                <a:spcPct val="102299"/>
              </a:lnSpc>
              <a:spcBef>
                <a:spcPts val="400"/>
              </a:spcBef>
              <a:spcAft>
                <a:spcPts val="0"/>
              </a:spcAft>
              <a:buNone/>
            </a:pPr>
            <a:r>
              <a:rPr altLang="en-GB" b="1" lang="en-GB" sz="700">
                <a:latin typeface="Open Sans SemiBold"/>
                <a:ea typeface="Open Sans SemiBold"/>
                <a:cs typeface="Open Sans SemiBold"/>
                <a:sym typeface="Open Sans SemiBold"/>
              </a:rPr>
              <a:t>of each other, recognising and celebrating success.</a:t>
            </a:r>
            <a:endParaRPr sz="700">
              <a:latin typeface="Open Sans SemiBold"/>
              <a:ea typeface="Open Sans SemiBold"/>
              <a:cs typeface="Open Sans SemiBold"/>
              <a:sym typeface="Open Sans SemiBold"/>
            </a:endParaRPr>
          </a:p>
        </p:txBody>
      </p:sp>
      <p:sp>
        <p:nvSpPr>
          <p:cNvPr id="125" name="Google Shape;125;p16"/>
          <p:cNvSpPr txBox="1"/>
          <p:nvPr/>
        </p:nvSpPr>
        <p:spPr>
          <a:xfrm>
            <a:off x="6679048" y="3393458"/>
            <a:ext cx="2376000" cy="531900"/>
          </a:xfrm>
          <a:prstGeom prst="rect">
            <a:avLst/>
          </a:prstGeom>
          <a:solidFill>
            <a:srgbClr val="F2F2F2"/>
          </a:solidFill>
          <a:ln>
            <a:noFill/>
          </a:ln>
        </p:spPr>
        <p:txBody>
          <a:bodyPr anchor="ctr" anchorCtr="0" bIns="0" lIns="0" numCol="1" rIns="0" spcFirstLastPara="1" tIns="88650" wrap="square">
            <a:noAutofit/>
          </a:bodyPr>
          <a:lstStyle/>
          <a:p>
            <a:pPr algn="l" indent="0" lvl="0" marL="89999" marR="0" rtl="0">
              <a:lnSpc>
                <a:spcPct val="100000"/>
              </a:lnSpc>
              <a:spcBef>
                <a:spcPts val="0"/>
              </a:spcBef>
              <a:spcAft>
                <a:spcPts val="0"/>
              </a:spcAft>
              <a:buNone/>
            </a:pPr>
            <a:r>
              <a:rPr altLang="en-GB" b="1" lang="en-GB" sz="1200">
                <a:latin typeface="Open Sans"/>
                <a:ea typeface="Open Sans"/>
                <a:cs typeface="Open Sans"/>
                <a:sym typeface="Open Sans"/>
              </a:rPr>
              <a:t>RESPECTFUL</a:t>
            </a:r>
            <a:endParaRPr sz="1200">
              <a:latin typeface="Open Sans"/>
              <a:ea typeface="Open Sans"/>
              <a:cs typeface="Open Sans"/>
              <a:sym typeface="Open Sans"/>
            </a:endParaRPr>
          </a:p>
          <a:p>
            <a:pPr algn="l" indent="0" lvl="0" marL="89999" marR="0" rtl="0">
              <a:lnSpc>
                <a:spcPct val="102299"/>
              </a:lnSpc>
              <a:spcBef>
                <a:spcPts val="400"/>
              </a:spcBef>
              <a:spcAft>
                <a:spcPts val="0"/>
              </a:spcAft>
              <a:buNone/>
            </a:pPr>
            <a:r>
              <a:rPr altLang="en-GB" b="1" lang="en-GB" sz="700">
                <a:latin typeface="Open Sans SemiBold"/>
                <a:ea typeface="Open Sans SemiBold"/>
                <a:cs typeface="Open Sans SemiBold"/>
                <a:sym typeface="Open Sans SemiBold"/>
              </a:rPr>
              <a:t>of difference and valuing diversity.</a:t>
            </a:r>
            <a:endParaRPr sz="700">
              <a:latin typeface="Open Sans SemiBold"/>
              <a:ea typeface="Open Sans SemiBold"/>
              <a:cs typeface="Open Sans SemiBold"/>
              <a:sym typeface="Open Sans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7"/>
          <p:cNvSpPr txBox="1"/>
          <p:nvPr/>
        </p:nvSpPr>
        <p:spPr>
          <a:xfrm>
            <a:off x="0" y="412025"/>
            <a:ext cx="9137400" cy="8004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1000"/>
              </a:spcAft>
              <a:buNone/>
            </a:pPr>
            <a:r>
              <a:rPr altLang="en-GB" lang="en-GB" sz="1000">
                <a:solidFill>
                  <a:schemeClr val="dk2"/>
                </a:solidFill>
              </a:rPr>
              <a:t>We set out our vision for Adult Social Care in </a:t>
            </a:r>
            <a:r>
              <a:rPr altLang="en-GB" lang="en-GB" sz="1000">
                <a:solidFill>
                  <a:schemeClr val="dk2"/>
                </a:solidFill>
              </a:rPr>
              <a:t>2024. </a:t>
            </a:r>
            <a:r>
              <a:rPr altLang="en-GB" b="1" lang="en-GB" sz="1000">
                <a:solidFill>
                  <a:schemeClr val="dk2"/>
                </a:solidFill>
              </a:rPr>
              <a:t>Putting People at the Heart of What We Do</a:t>
            </a:r>
            <a:r>
              <a:rPr altLang="en-GB" lang="en-GB" sz="1000">
                <a:solidFill>
                  <a:schemeClr val="dk2"/>
                </a:solidFill>
              </a:rPr>
              <a:t> is intended to support us in making the vision come alive with what we do in practice. We work hard on making a positive difference to the lives of those drawing on care and support from Adult Social Care, and want people to have a positive experience of care and support and for our involvement to have had a positive impact on their wellbeing.</a:t>
            </a:r>
            <a:endParaRPr sz="1000">
              <a:solidFill>
                <a:schemeClr val="dk2"/>
              </a:solidFill>
            </a:endParaRPr>
          </a:p>
        </p:txBody>
      </p:sp>
      <p:sp>
        <p:nvSpPr>
          <p:cNvPr id="131" name="Google Shape;131;p17"/>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5</a:t>
            </a:r>
            <a:endParaRPr sz="1000">
              <a:solidFill>
                <a:schemeClr val="dk1"/>
              </a:solidFill>
            </a:endParaRPr>
          </a:p>
        </p:txBody>
      </p:sp>
      <p:sp>
        <p:nvSpPr>
          <p:cNvPr id="132" name="Google Shape;132;p17"/>
          <p:cNvSpPr/>
          <p:nvPr/>
        </p:nvSpPr>
        <p:spPr>
          <a:xfrm>
            <a:off x="-330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Our Vision for Adult Social Services</a:t>
            </a:r>
            <a:endParaRPr sz="2100">
              <a:solidFill>
                <a:schemeClr val="lt1"/>
              </a:solidFill>
            </a:endParaRPr>
          </a:p>
        </p:txBody>
      </p:sp>
      <p:pic>
        <p:nvPicPr>
          <p:cNvPr descr="A diverse crowd of people standing, smiling, on the internal steps of Kingston Guildhall." id="133" name="Google Shape;133;p17"/>
          <p:cNvPicPr preferRelativeResize="0"/>
          <p:nvPr/>
        </p:nvPicPr>
        <p:blipFill>
          <a:blip r:embed="rId3">
            <a:alphaModFix/>
          </a:blip>
          <a:stretch>
            <a:fillRect/>
          </a:stretch>
        </p:blipFill>
        <p:spPr>
          <a:xfrm>
            <a:off x="6825425" y="1212425"/>
            <a:ext cx="2211299" cy="2176701"/>
          </a:xfrm>
          <a:prstGeom prst="rect">
            <a:avLst/>
          </a:prstGeom>
          <a:noFill/>
          <a:ln>
            <a:noFill/>
          </a:ln>
        </p:spPr>
      </p:pic>
      <p:pic>
        <p:nvPicPr>
          <p:cNvPr descr="Two of our adult social care team members with a celebratory balloon, card, and flowers." id="134" name="Google Shape;134;p17"/>
          <p:cNvPicPr preferRelativeResize="0"/>
          <p:nvPr/>
        </p:nvPicPr>
        <p:blipFill rotWithShape="1">
          <a:blip r:embed="rId4">
            <a:alphaModFix/>
          </a:blip>
          <a:srcRect b="7183" l="0" r="0" t="0"/>
          <a:stretch/>
        </p:blipFill>
        <p:spPr>
          <a:xfrm>
            <a:off x="6825425" y="3428300"/>
            <a:ext cx="2211301" cy="1373800"/>
          </a:xfrm>
          <a:prstGeom prst="rect">
            <a:avLst/>
          </a:prstGeom>
          <a:noFill/>
          <a:ln>
            <a:noFill/>
          </a:ln>
        </p:spPr>
      </p:pic>
      <p:sp>
        <p:nvSpPr>
          <p:cNvPr id="135" name="Google Shape;135;p17"/>
          <p:cNvSpPr/>
          <p:nvPr/>
        </p:nvSpPr>
        <p:spPr>
          <a:xfrm>
            <a:off x="149425" y="1212425"/>
            <a:ext cx="6540900" cy="3882900"/>
          </a:xfrm>
          <a:prstGeom prst="rect">
            <a:avLst/>
          </a:prstGeom>
          <a:solidFill>
            <a:srgbClr val="BCE1E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rPr altLang="en-GB" lang="en-GB"/>
              <a:t>     </a:t>
            </a:r>
            <a:endParaRPr/>
          </a:p>
        </p:txBody>
      </p:sp>
      <p:sp>
        <p:nvSpPr>
          <p:cNvPr id="136" name="Google Shape;136;p17"/>
          <p:cNvSpPr txBox="1"/>
          <p:nvPr/>
        </p:nvSpPr>
        <p:spPr>
          <a:xfrm>
            <a:off x="531075" y="1212425"/>
            <a:ext cx="5777700" cy="507900"/>
          </a:xfrm>
          <a:prstGeom prst="rect">
            <a:avLst/>
          </a:prstGeom>
          <a:noFill/>
          <a:ln>
            <a:noFill/>
          </a:ln>
        </p:spPr>
        <p:txBody>
          <a:bodyPr anchor="ctr" anchorCtr="0" bIns="91425" lIns="91425" numCol="1" rIns="91425" spcFirstLastPara="1" tIns="91425" wrap="square">
            <a:spAutoFit/>
          </a:bodyPr>
          <a:lstStyle/>
          <a:p>
            <a:pPr algn="ctr" indent="0" lvl="0" marL="0" rtl="0">
              <a:spcBef>
                <a:spcPts val="0"/>
              </a:spcBef>
              <a:spcAft>
                <a:spcPts val="0"/>
              </a:spcAft>
              <a:buNone/>
            </a:pPr>
            <a:r>
              <a:rPr altLang="en-GB" b="1" lang="en-GB" sz="2100">
                <a:solidFill>
                  <a:srgbClr val="004D5B"/>
                </a:solidFill>
                <a:latin typeface="Open Sans"/>
                <a:ea typeface="Open Sans"/>
                <a:cs typeface="Open Sans"/>
                <a:sym typeface="Open Sans"/>
              </a:rPr>
              <a:t>Adult Social Care and Health </a:t>
            </a:r>
            <a:r>
              <a:rPr altLang="en-GB" b="1" lang="en-GB" sz="2100">
                <a:solidFill>
                  <a:srgbClr val="004D5B"/>
                </a:solidFill>
                <a:latin typeface="Open Sans"/>
                <a:ea typeface="Open Sans"/>
                <a:cs typeface="Open Sans"/>
                <a:sym typeface="Open Sans"/>
              </a:rPr>
              <a:t>- Our Vision</a:t>
            </a:r>
            <a:endParaRPr b="1" sz="2100">
              <a:solidFill>
                <a:srgbClr val="004D5B"/>
              </a:solidFill>
              <a:latin typeface="Open Sans"/>
              <a:ea typeface="Open Sans"/>
              <a:cs typeface="Open Sans"/>
              <a:sym typeface="Open Sans"/>
            </a:endParaRPr>
          </a:p>
        </p:txBody>
      </p:sp>
      <p:sp>
        <p:nvSpPr>
          <p:cNvPr id="137" name="Google Shape;137;p17"/>
          <p:cNvSpPr txBox="1"/>
          <p:nvPr/>
        </p:nvSpPr>
        <p:spPr>
          <a:xfrm>
            <a:off x="1211450" y="1504275"/>
            <a:ext cx="4416600" cy="369300"/>
          </a:xfrm>
          <a:prstGeom prst="rect">
            <a:avLst/>
          </a:prstGeom>
          <a:noFill/>
          <a:ln>
            <a:noFill/>
          </a:ln>
        </p:spPr>
        <p:txBody>
          <a:bodyPr anchor="ctr" anchorCtr="0" bIns="91425" lIns="91425" numCol="1" rIns="91425" spcFirstLastPara="1" tIns="91425" wrap="square">
            <a:spAutoFit/>
          </a:bodyPr>
          <a:lstStyle/>
          <a:p>
            <a:pPr algn="ctr" indent="0" lvl="0" marL="0" rtl="0">
              <a:spcBef>
                <a:spcPts val="0"/>
              </a:spcBef>
              <a:spcAft>
                <a:spcPts val="0"/>
              </a:spcAft>
              <a:buNone/>
            </a:pPr>
            <a:r>
              <a:rPr altLang="en-GB" lang="en-GB" sz="1200">
                <a:solidFill>
                  <a:srgbClr val="004D5B"/>
                </a:solidFill>
                <a:latin typeface="Open Sans SemiBold"/>
                <a:ea typeface="Open Sans SemiBold"/>
                <a:cs typeface="Open Sans SemiBold"/>
                <a:sym typeface="Open Sans SemiBold"/>
              </a:rPr>
              <a:t>“Working together to make a positive difference”</a:t>
            </a:r>
            <a:endParaRPr sz="1200">
              <a:solidFill>
                <a:srgbClr val="004D5B"/>
              </a:solidFill>
              <a:latin typeface="Open Sans SemiBold"/>
              <a:ea typeface="Open Sans SemiBold"/>
              <a:cs typeface="Open Sans SemiBold"/>
              <a:sym typeface="Open Sans SemiBold"/>
            </a:endParaRPr>
          </a:p>
        </p:txBody>
      </p:sp>
      <p:sp>
        <p:nvSpPr>
          <p:cNvPr id="138" name="Google Shape;138;p17"/>
          <p:cNvSpPr/>
          <p:nvPr/>
        </p:nvSpPr>
        <p:spPr>
          <a:xfrm>
            <a:off x="4133925" y="1848897"/>
            <a:ext cx="2413500" cy="3169200"/>
          </a:xfrm>
          <a:prstGeom prst="rect">
            <a:avLst/>
          </a:prstGeom>
          <a:solidFill>
            <a:srgbClr val="FFFFFF"/>
          </a:solidFill>
          <a:ln cap="flat" cmpd="sng" w="28575">
            <a:solidFill>
              <a:srgbClr val="004D5B"/>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139" name="Google Shape;139;p17"/>
          <p:cNvSpPr/>
          <p:nvPr/>
        </p:nvSpPr>
        <p:spPr>
          <a:xfrm>
            <a:off x="336400" y="1848897"/>
            <a:ext cx="2413500" cy="3169200"/>
          </a:xfrm>
          <a:prstGeom prst="rect">
            <a:avLst/>
          </a:prstGeom>
          <a:solidFill>
            <a:srgbClr val="FFFFFF"/>
          </a:solidFill>
          <a:ln cap="flat" cmpd="sng" w="28575">
            <a:solidFill>
              <a:srgbClr val="004D5B"/>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p>
        </p:txBody>
      </p:sp>
      <p:sp>
        <p:nvSpPr>
          <p:cNvPr id="140" name="Google Shape;140;p17"/>
          <p:cNvSpPr/>
          <p:nvPr/>
        </p:nvSpPr>
        <p:spPr>
          <a:xfrm>
            <a:off x="2164613" y="2295779"/>
            <a:ext cx="2481300" cy="1990500"/>
          </a:xfrm>
          <a:prstGeom prst="ellipse">
            <a:avLst/>
          </a:prstGeom>
          <a:solidFill>
            <a:srgbClr val="FFFFFF"/>
          </a:solidFill>
          <a:ln cap="flat" cmpd="sng" w="28575">
            <a:solidFill>
              <a:srgbClr val="004D5B"/>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a:t>   </a:t>
            </a:r>
            <a:endParaRPr/>
          </a:p>
        </p:txBody>
      </p:sp>
      <p:sp>
        <p:nvSpPr>
          <p:cNvPr id="141" name="Google Shape;141;p17"/>
          <p:cNvSpPr/>
          <p:nvPr/>
        </p:nvSpPr>
        <p:spPr>
          <a:xfrm>
            <a:off x="2285641" y="2392880"/>
            <a:ext cx="2239500" cy="1797000"/>
          </a:xfrm>
          <a:prstGeom prst="ellipse">
            <a:avLst/>
          </a:prstGeom>
          <a:solidFill>
            <a:srgbClr val="BCE1E2"/>
          </a:solidFill>
          <a:ln cap="flat" cmpd="sng" w="28575">
            <a:solidFill>
              <a:srgbClr val="BCE1E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a:t>   </a:t>
            </a:r>
            <a:endParaRPr/>
          </a:p>
        </p:txBody>
      </p:sp>
      <p:sp>
        <p:nvSpPr>
          <p:cNvPr id="142" name="Google Shape;142;p17"/>
          <p:cNvSpPr txBox="1"/>
          <p:nvPr/>
        </p:nvSpPr>
        <p:spPr>
          <a:xfrm>
            <a:off x="4652917" y="1884756"/>
            <a:ext cx="1375500" cy="4155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GB" b="1" lang="en-GB" sz="1500">
                <a:solidFill>
                  <a:srgbClr val="004D5B"/>
                </a:solidFill>
                <a:latin typeface="Open Sans"/>
                <a:ea typeface="Open Sans"/>
                <a:cs typeface="Open Sans"/>
                <a:sym typeface="Open Sans"/>
              </a:rPr>
              <a:t>Partnership</a:t>
            </a:r>
            <a:endParaRPr b="1" sz="1500">
              <a:solidFill>
                <a:srgbClr val="004D5B"/>
              </a:solidFill>
              <a:latin typeface="Open Sans"/>
              <a:ea typeface="Open Sans"/>
              <a:cs typeface="Open Sans"/>
              <a:sym typeface="Open Sans"/>
            </a:endParaRPr>
          </a:p>
        </p:txBody>
      </p:sp>
      <p:sp>
        <p:nvSpPr>
          <p:cNvPr id="143" name="Google Shape;143;p17"/>
          <p:cNvSpPr txBox="1"/>
          <p:nvPr/>
        </p:nvSpPr>
        <p:spPr>
          <a:xfrm>
            <a:off x="657433" y="1884750"/>
            <a:ext cx="1290300" cy="4311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GB" b="1" lang="en-GB" sz="1600">
                <a:solidFill>
                  <a:srgbClr val="004D5B"/>
                </a:solidFill>
                <a:latin typeface="Open Sans"/>
                <a:ea typeface="Open Sans"/>
                <a:cs typeface="Open Sans"/>
                <a:sym typeface="Open Sans"/>
              </a:rPr>
              <a:t>Council</a:t>
            </a:r>
            <a:endParaRPr b="1" sz="1500">
              <a:solidFill>
                <a:srgbClr val="432210"/>
              </a:solidFill>
              <a:latin typeface="Open Sans"/>
              <a:ea typeface="Open Sans"/>
              <a:cs typeface="Open Sans"/>
              <a:sym typeface="Open Sans"/>
            </a:endParaRPr>
          </a:p>
        </p:txBody>
      </p:sp>
      <p:sp>
        <p:nvSpPr>
          <p:cNvPr id="144" name="Google Shape;144;p17"/>
          <p:cNvSpPr txBox="1"/>
          <p:nvPr/>
        </p:nvSpPr>
        <p:spPr>
          <a:xfrm>
            <a:off x="4645925" y="2295773"/>
            <a:ext cx="1860900" cy="26475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GB" lang="en-GB" sz="1000">
                <a:solidFill>
                  <a:srgbClr val="222222"/>
                </a:solidFill>
                <a:highlight>
                  <a:srgbClr val="FFFFFF"/>
                </a:highlight>
                <a:latin typeface="Open Sans SemiBold"/>
                <a:ea typeface="Open Sans SemiBold"/>
                <a:cs typeface="Open Sans SemiBold"/>
                <a:sym typeface="Open Sans SemiBold"/>
              </a:rPr>
              <a:t>We </a:t>
            </a:r>
            <a:r>
              <a:rPr altLang="en-GB" b="1" lang="en-GB" sz="1000">
                <a:solidFill>
                  <a:srgbClr val="222222"/>
                </a:solidFill>
                <a:highlight>
                  <a:srgbClr val="FFFFFF"/>
                </a:highlight>
                <a:latin typeface="Open Sans"/>
                <a:ea typeface="Open Sans"/>
                <a:cs typeface="Open Sans"/>
                <a:sym typeface="Open Sans"/>
              </a:rPr>
              <a:t>collaborate</a:t>
            </a:r>
            <a:r>
              <a:rPr altLang="en-GB" lang="en-GB" sz="1000">
                <a:solidFill>
                  <a:srgbClr val="222222"/>
                </a:solidFill>
                <a:highlight>
                  <a:srgbClr val="FFFFFF"/>
                </a:highlight>
                <a:latin typeface="Open Sans SemiBold"/>
                <a:ea typeface="Open Sans SemiBold"/>
                <a:cs typeface="Open Sans SemiBold"/>
                <a:sym typeface="Open Sans SemiBold"/>
              </a:rPr>
              <a:t> with partners to deliver </a:t>
            </a:r>
            <a:r>
              <a:rPr altLang="en-GB" b="1" lang="en-GB" sz="1000">
                <a:solidFill>
                  <a:srgbClr val="222222"/>
                </a:solidFill>
                <a:highlight>
                  <a:srgbClr val="FFFFFF"/>
                </a:highlight>
                <a:latin typeface="Open Sans"/>
                <a:ea typeface="Open Sans"/>
                <a:cs typeface="Open Sans"/>
                <a:sym typeface="Open Sans"/>
              </a:rPr>
              <a:t>healthier communities</a:t>
            </a:r>
            <a:r>
              <a:rPr altLang="en-GB" lang="en-GB" sz="1000">
                <a:solidFill>
                  <a:srgbClr val="222222"/>
                </a:solidFill>
                <a:highlight>
                  <a:srgbClr val="FFFFFF"/>
                </a:highlight>
                <a:latin typeface="Open Sans SemiBold"/>
                <a:ea typeface="Open Sans SemiBold"/>
                <a:cs typeface="Open Sans SemiBold"/>
                <a:sym typeface="Open Sans SemiBold"/>
              </a:rPr>
              <a:t> and </a:t>
            </a:r>
            <a:r>
              <a:rPr altLang="en-GB" b="1" lang="en-GB" sz="1000">
                <a:solidFill>
                  <a:srgbClr val="222222"/>
                </a:solidFill>
                <a:highlight>
                  <a:srgbClr val="FFFFFF"/>
                </a:highlight>
                <a:latin typeface="Open Sans"/>
                <a:ea typeface="Open Sans"/>
                <a:cs typeface="Open Sans"/>
                <a:sym typeface="Open Sans"/>
              </a:rPr>
              <a:t>joined up care</a:t>
            </a:r>
            <a:r>
              <a:rPr altLang="en-GB" lang="en-GB" sz="1000">
                <a:solidFill>
                  <a:srgbClr val="432210"/>
                </a:solidFill>
                <a:latin typeface="Open Sans SemiBold"/>
                <a:ea typeface="Open Sans SemiBold"/>
                <a:cs typeface="Open Sans SemiBold"/>
                <a:sym typeface="Open Sans SemiBold"/>
              </a:rPr>
              <a:t>.</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222222"/>
                </a:solidFill>
                <a:highlight>
                  <a:srgbClr val="FFFFFF"/>
                </a:highlight>
                <a:latin typeface="Open Sans SemiBold"/>
                <a:ea typeface="Open Sans SemiBold"/>
                <a:cs typeface="Open Sans SemiBold"/>
                <a:sym typeface="Open Sans SemiBold"/>
              </a:rPr>
              <a:t>We embed </a:t>
            </a:r>
            <a:r>
              <a:rPr altLang="en-GB" b="1" lang="en-GB" sz="1000">
                <a:solidFill>
                  <a:srgbClr val="222222"/>
                </a:solidFill>
                <a:highlight>
                  <a:srgbClr val="FFFFFF"/>
                </a:highlight>
                <a:latin typeface="Open Sans"/>
                <a:ea typeface="Open Sans"/>
                <a:cs typeface="Open Sans"/>
                <a:sym typeface="Open Sans"/>
              </a:rPr>
              <a:t>innovation</a:t>
            </a:r>
            <a:r>
              <a:rPr altLang="en-GB" lang="en-GB" sz="1000">
                <a:solidFill>
                  <a:srgbClr val="222222"/>
                </a:solidFill>
                <a:highlight>
                  <a:srgbClr val="FFFFFF"/>
                </a:highlight>
                <a:latin typeface="Open Sans SemiBold"/>
                <a:ea typeface="Open Sans SemiBold"/>
                <a:cs typeface="Open Sans SemiBold"/>
                <a:sym typeface="Open Sans SemiBold"/>
              </a:rPr>
              <a:t> and </a:t>
            </a:r>
            <a:r>
              <a:rPr altLang="en-GB" b="1" lang="en-GB" sz="1000">
                <a:solidFill>
                  <a:srgbClr val="222222"/>
                </a:solidFill>
                <a:highlight>
                  <a:srgbClr val="FFFFFF"/>
                </a:highlight>
                <a:latin typeface="Open Sans"/>
                <a:ea typeface="Open Sans"/>
                <a:cs typeface="Open Sans"/>
                <a:sym typeface="Open Sans"/>
              </a:rPr>
              <a:t>learning</a:t>
            </a:r>
            <a:r>
              <a:rPr altLang="en-GB" lang="en-GB" sz="1000">
                <a:solidFill>
                  <a:srgbClr val="432210"/>
                </a:solidFill>
                <a:latin typeface="Open Sans SemiBold"/>
                <a:ea typeface="Open Sans SemiBold"/>
                <a:cs typeface="Open Sans SemiBold"/>
                <a:sym typeface="Open Sans SemiBold"/>
              </a:rPr>
              <a:t> across everything we do.</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222222"/>
                </a:solidFill>
                <a:highlight>
                  <a:srgbClr val="FFFFFF"/>
                </a:highlight>
                <a:latin typeface="Open Sans SemiBold"/>
                <a:ea typeface="Open Sans SemiBold"/>
                <a:cs typeface="Open Sans SemiBold"/>
                <a:sym typeface="Open Sans SemiBold"/>
              </a:rPr>
              <a:t>We ensure </a:t>
            </a:r>
            <a:r>
              <a:rPr altLang="en-GB" b="1" lang="en-GB" sz="1000">
                <a:solidFill>
                  <a:srgbClr val="222222"/>
                </a:solidFill>
                <a:highlight>
                  <a:srgbClr val="FFFFFF"/>
                </a:highlight>
                <a:latin typeface="Open Sans"/>
                <a:ea typeface="Open Sans"/>
                <a:cs typeface="Open Sans"/>
                <a:sym typeface="Open Sans"/>
              </a:rPr>
              <a:t>choice</a:t>
            </a:r>
            <a:r>
              <a:rPr altLang="en-GB" lang="en-GB" sz="1000">
                <a:solidFill>
                  <a:srgbClr val="222222"/>
                </a:solidFill>
                <a:highlight>
                  <a:srgbClr val="FFFFFF"/>
                </a:highlight>
                <a:latin typeface="Open Sans SemiBold"/>
                <a:ea typeface="Open Sans SemiBold"/>
                <a:cs typeface="Open Sans SemiBold"/>
                <a:sym typeface="Open Sans SemiBold"/>
              </a:rPr>
              <a:t> and </a:t>
            </a:r>
            <a:r>
              <a:rPr altLang="en-GB" b="1" lang="en-GB" sz="1000">
                <a:solidFill>
                  <a:srgbClr val="222222"/>
                </a:solidFill>
                <a:highlight>
                  <a:srgbClr val="FFFFFF"/>
                </a:highlight>
                <a:latin typeface="Open Sans"/>
                <a:ea typeface="Open Sans"/>
                <a:cs typeface="Open Sans"/>
                <a:sym typeface="Open Sans"/>
              </a:rPr>
              <a:t>high quality</a:t>
            </a:r>
            <a:r>
              <a:rPr altLang="en-GB" lang="en-GB" sz="1000">
                <a:solidFill>
                  <a:srgbClr val="222222"/>
                </a:solidFill>
                <a:highlight>
                  <a:srgbClr val="FFFFFF"/>
                </a:highlight>
                <a:latin typeface="Open Sans SemiBold"/>
                <a:ea typeface="Open Sans SemiBold"/>
                <a:cs typeface="Open Sans SemiBold"/>
                <a:sym typeface="Open Sans SemiBold"/>
              </a:rPr>
              <a:t> services</a:t>
            </a:r>
            <a:r>
              <a:rPr altLang="en-GB" lang="en-GB" sz="1000">
                <a:solidFill>
                  <a:srgbClr val="432210"/>
                </a:solidFill>
                <a:latin typeface="Open Sans SemiBold"/>
                <a:ea typeface="Open Sans SemiBold"/>
                <a:cs typeface="Open Sans SemiBold"/>
                <a:sym typeface="Open Sans SemiBold"/>
              </a:rPr>
              <a:t>.</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432210"/>
                </a:solidFill>
                <a:latin typeface="Open Sans SemiBold"/>
                <a:ea typeface="Open Sans SemiBold"/>
                <a:cs typeface="Open Sans SemiBold"/>
                <a:sym typeface="Open Sans SemiBold"/>
              </a:rPr>
              <a:t>We work together to ensure a </a:t>
            </a:r>
            <a:r>
              <a:rPr altLang="en-GB" b="1" lang="en-GB" sz="1000">
                <a:solidFill>
                  <a:srgbClr val="432210"/>
                </a:solidFill>
                <a:latin typeface="Open Sans"/>
                <a:ea typeface="Open Sans"/>
                <a:cs typeface="Open Sans"/>
                <a:sym typeface="Open Sans"/>
              </a:rPr>
              <a:t>financially sustainable</a:t>
            </a:r>
            <a:r>
              <a:rPr altLang="en-GB" lang="en-GB" sz="1000">
                <a:solidFill>
                  <a:srgbClr val="432210"/>
                </a:solidFill>
                <a:latin typeface="Open Sans SemiBold"/>
                <a:ea typeface="Open Sans SemiBold"/>
                <a:cs typeface="Open Sans SemiBold"/>
                <a:sym typeface="Open Sans SemiBold"/>
              </a:rPr>
              <a:t> health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432210"/>
                </a:solidFill>
                <a:latin typeface="Open Sans SemiBold"/>
                <a:ea typeface="Open Sans SemiBold"/>
                <a:cs typeface="Open Sans SemiBold"/>
                <a:sym typeface="Open Sans SemiBold"/>
              </a:rPr>
              <a:t>and care system.</a:t>
            </a:r>
            <a:endParaRPr sz="1000">
              <a:solidFill>
                <a:srgbClr val="004D5B"/>
              </a:solidFill>
              <a:latin typeface="Open Sans SemiBold"/>
              <a:ea typeface="Open Sans SemiBold"/>
              <a:cs typeface="Open Sans SemiBold"/>
              <a:sym typeface="Open Sans SemiBold"/>
            </a:endParaRPr>
          </a:p>
        </p:txBody>
      </p:sp>
      <p:sp>
        <p:nvSpPr>
          <p:cNvPr id="145" name="Google Shape;145;p17"/>
          <p:cNvSpPr txBox="1"/>
          <p:nvPr/>
        </p:nvSpPr>
        <p:spPr>
          <a:xfrm>
            <a:off x="440525" y="2271670"/>
            <a:ext cx="1724100" cy="26475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GB" lang="en-GB" sz="1000">
                <a:solidFill>
                  <a:srgbClr val="222222"/>
                </a:solidFill>
                <a:highlight>
                  <a:srgbClr val="FFFFFF"/>
                </a:highlight>
                <a:latin typeface="Open Sans SemiBold"/>
                <a:ea typeface="Open Sans SemiBold"/>
                <a:cs typeface="Open Sans SemiBold"/>
                <a:sym typeface="Open Sans SemiBold"/>
              </a:rPr>
              <a:t>We </a:t>
            </a:r>
            <a:r>
              <a:rPr altLang="en-GB" b="1" lang="en-GB" sz="1000">
                <a:solidFill>
                  <a:srgbClr val="222222"/>
                </a:solidFill>
                <a:highlight>
                  <a:srgbClr val="FFFFFF"/>
                </a:highlight>
                <a:latin typeface="Open Sans"/>
                <a:ea typeface="Open Sans"/>
                <a:cs typeface="Open Sans"/>
                <a:sym typeface="Open Sans"/>
              </a:rPr>
              <a:t>listen to</a:t>
            </a:r>
            <a:r>
              <a:rPr altLang="en-GB" lang="en-GB" sz="1000">
                <a:solidFill>
                  <a:srgbClr val="222222"/>
                </a:solidFill>
                <a:highlight>
                  <a:srgbClr val="FFFFFF"/>
                </a:highlight>
                <a:latin typeface="Open Sans SemiBold"/>
                <a:ea typeface="Open Sans SemiBold"/>
                <a:cs typeface="Open Sans SemiBold"/>
                <a:sym typeface="Open Sans SemiBold"/>
              </a:rPr>
              <a:t> and </a:t>
            </a:r>
            <a:r>
              <a:rPr altLang="en-GB" b="1" lang="en-GB" sz="1000">
                <a:solidFill>
                  <a:srgbClr val="222222"/>
                </a:solidFill>
                <a:highlight>
                  <a:srgbClr val="FFFFFF"/>
                </a:highlight>
                <a:latin typeface="Open Sans"/>
                <a:ea typeface="Open Sans"/>
                <a:cs typeface="Open Sans"/>
                <a:sym typeface="Open Sans"/>
              </a:rPr>
              <a:t>understand</a:t>
            </a:r>
            <a:r>
              <a:rPr altLang="en-GB" lang="en-GB" sz="1000">
                <a:solidFill>
                  <a:srgbClr val="222222"/>
                </a:solidFill>
                <a:highlight>
                  <a:srgbClr val="FFFFFF"/>
                </a:highlight>
                <a:latin typeface="Open Sans SemiBold"/>
                <a:ea typeface="Open Sans SemiBold"/>
                <a:cs typeface="Open Sans SemiBold"/>
                <a:sym typeface="Open Sans SemiBold"/>
              </a:rPr>
              <a:t> </a:t>
            </a:r>
            <a:r>
              <a:rPr altLang="en-GB" b="1" lang="en-GB" sz="1000">
                <a:solidFill>
                  <a:srgbClr val="222222"/>
                </a:solidFill>
                <a:highlight>
                  <a:srgbClr val="FFFFFF"/>
                </a:highlight>
                <a:latin typeface="Open Sans"/>
                <a:ea typeface="Open Sans"/>
                <a:cs typeface="Open Sans"/>
                <a:sym typeface="Open Sans"/>
              </a:rPr>
              <a:t>our residents</a:t>
            </a:r>
            <a:r>
              <a:rPr altLang="en-GB" lang="en-GB" sz="1000">
                <a:solidFill>
                  <a:srgbClr val="222222"/>
                </a:solidFill>
                <a:highlight>
                  <a:srgbClr val="FFFFFF"/>
                </a:highlight>
                <a:latin typeface="Open Sans SemiBold"/>
                <a:ea typeface="Open Sans SemiBold"/>
                <a:cs typeface="Open Sans SemiBold"/>
                <a:sym typeface="Open Sans SemiBold"/>
              </a:rPr>
              <a:t>.</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222222"/>
                </a:solidFill>
                <a:highlight>
                  <a:srgbClr val="FFFFFF"/>
                </a:highlight>
                <a:latin typeface="Open Sans SemiBold"/>
                <a:ea typeface="Open Sans SemiBold"/>
                <a:cs typeface="Open Sans SemiBold"/>
                <a:sym typeface="Open Sans SemiBold"/>
              </a:rPr>
              <a:t>We recognise the </a:t>
            </a:r>
            <a:r>
              <a:rPr altLang="en-GB" b="1" lang="en-GB" sz="1000">
                <a:solidFill>
                  <a:srgbClr val="222222"/>
                </a:solidFill>
                <a:highlight>
                  <a:srgbClr val="FFFFFF"/>
                </a:highlight>
                <a:latin typeface="Open Sans"/>
                <a:ea typeface="Open Sans"/>
                <a:cs typeface="Open Sans"/>
                <a:sym typeface="Open Sans"/>
              </a:rPr>
              <a:t>strengths, challenges and needs</a:t>
            </a:r>
            <a:r>
              <a:rPr altLang="en-GB" lang="en-GB" sz="1000">
                <a:solidFill>
                  <a:srgbClr val="222222"/>
                </a:solidFill>
                <a:highlight>
                  <a:srgbClr val="FFFFFF"/>
                </a:highlight>
                <a:latin typeface="Open Sans SemiBold"/>
                <a:ea typeface="Open Sans SemiBold"/>
                <a:cs typeface="Open Sans SemiBold"/>
                <a:sym typeface="Open Sans SemiBold"/>
              </a:rPr>
              <a:t> of our diverse communities</a:t>
            </a:r>
            <a:r>
              <a:rPr altLang="en-GB" lang="en-GB" sz="1000">
                <a:solidFill>
                  <a:srgbClr val="432210"/>
                </a:solidFill>
                <a:latin typeface="Open Sans SemiBold"/>
                <a:ea typeface="Open Sans SemiBold"/>
                <a:cs typeface="Open Sans SemiBold"/>
                <a:sym typeface="Open Sans SemiBold"/>
              </a:rPr>
              <a:t>.</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432210"/>
                </a:solidFill>
                <a:latin typeface="Open Sans SemiBold"/>
                <a:ea typeface="Open Sans SemiBold"/>
                <a:cs typeface="Open Sans SemiBold"/>
                <a:sym typeface="Open Sans SemiBold"/>
              </a:rPr>
              <a:t>We ensure </a:t>
            </a:r>
            <a:r>
              <a:rPr altLang="en-GB" b="1" lang="en-GB" sz="1000">
                <a:solidFill>
                  <a:srgbClr val="432210"/>
                </a:solidFill>
                <a:latin typeface="Open Sans"/>
                <a:ea typeface="Open Sans"/>
                <a:cs typeface="Open Sans"/>
                <a:sym typeface="Open Sans"/>
              </a:rPr>
              <a:t>safety</a:t>
            </a:r>
            <a:r>
              <a:rPr altLang="en-GB" lang="en-GB" sz="1000">
                <a:solidFill>
                  <a:srgbClr val="432210"/>
                </a:solidFill>
                <a:latin typeface="Open Sans SemiBold"/>
                <a:ea typeface="Open Sans SemiBold"/>
                <a:cs typeface="Open Sans SemiBold"/>
                <a:sym typeface="Open Sans SemiBold"/>
              </a:rPr>
              <a:t> is at the core of how we doing things.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t/>
            </a:r>
            <a:endParaRPr sz="1000">
              <a:solidFill>
                <a:srgbClr val="432210"/>
              </a:solidFill>
              <a:latin typeface="Open Sans SemiBold"/>
              <a:ea typeface="Open Sans SemiBold"/>
              <a:cs typeface="Open Sans SemiBold"/>
              <a:sym typeface="Open Sans SemiBold"/>
            </a:endParaRPr>
          </a:p>
          <a:p>
            <a:pPr algn="l" indent="0" lvl="0" marL="0" rtl="0">
              <a:spcBef>
                <a:spcPts val="0"/>
              </a:spcBef>
              <a:spcAft>
                <a:spcPts val="0"/>
              </a:spcAft>
              <a:buNone/>
            </a:pPr>
            <a:r>
              <a:rPr altLang="en-GB" lang="en-GB" sz="1000">
                <a:solidFill>
                  <a:srgbClr val="222222"/>
                </a:solidFill>
                <a:highlight>
                  <a:srgbClr val="FFFFFF"/>
                </a:highlight>
                <a:latin typeface="Open Sans SemiBold"/>
                <a:ea typeface="Open Sans SemiBold"/>
                <a:cs typeface="Open Sans SemiBold"/>
                <a:sym typeface="Open Sans SemiBold"/>
              </a:rPr>
              <a:t>Our workforce feel </a:t>
            </a:r>
            <a:r>
              <a:rPr altLang="en-GB" b="1" lang="en-GB" sz="1000">
                <a:solidFill>
                  <a:srgbClr val="222222"/>
                </a:solidFill>
                <a:highlight>
                  <a:srgbClr val="FFFFFF"/>
                </a:highlight>
                <a:latin typeface="Open Sans"/>
                <a:ea typeface="Open Sans"/>
                <a:cs typeface="Open Sans"/>
                <a:sym typeface="Open Sans"/>
              </a:rPr>
              <a:t>valued, supported and empowered</a:t>
            </a:r>
            <a:r>
              <a:rPr altLang="en-GB" lang="en-GB" sz="1000">
                <a:solidFill>
                  <a:srgbClr val="432210"/>
                </a:solidFill>
                <a:latin typeface="Open Sans SemiBold"/>
                <a:ea typeface="Open Sans SemiBold"/>
                <a:cs typeface="Open Sans SemiBold"/>
                <a:sym typeface="Open Sans SemiBold"/>
              </a:rPr>
              <a:t>.</a:t>
            </a:r>
            <a:endParaRPr sz="900">
              <a:solidFill>
                <a:srgbClr val="004D5B"/>
              </a:solidFill>
              <a:latin typeface="Open Sans SemiBold"/>
              <a:ea typeface="Open Sans SemiBold"/>
              <a:cs typeface="Open Sans SemiBold"/>
              <a:sym typeface="Open Sans SemiBold"/>
            </a:endParaRPr>
          </a:p>
        </p:txBody>
      </p:sp>
      <p:sp>
        <p:nvSpPr>
          <p:cNvPr id="146" name="Google Shape;146;p17"/>
          <p:cNvSpPr txBox="1"/>
          <p:nvPr/>
        </p:nvSpPr>
        <p:spPr>
          <a:xfrm>
            <a:off x="2918654" y="2620230"/>
            <a:ext cx="973200" cy="3693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GB" b="1" lang="en-GB" sz="1200">
                <a:solidFill>
                  <a:srgbClr val="004D5B"/>
                </a:solidFill>
                <a:latin typeface="Open Sans"/>
                <a:ea typeface="Open Sans"/>
                <a:cs typeface="Open Sans"/>
                <a:sym typeface="Open Sans"/>
              </a:rPr>
              <a:t>Residents</a:t>
            </a:r>
            <a:endParaRPr b="1" sz="1200">
              <a:solidFill>
                <a:srgbClr val="004D5B"/>
              </a:solidFill>
              <a:latin typeface="Open Sans"/>
              <a:ea typeface="Open Sans"/>
              <a:cs typeface="Open Sans"/>
              <a:sym typeface="Open Sans"/>
            </a:endParaRPr>
          </a:p>
        </p:txBody>
      </p:sp>
      <p:sp>
        <p:nvSpPr>
          <p:cNvPr id="147" name="Google Shape;147;p17"/>
          <p:cNvSpPr txBox="1"/>
          <p:nvPr/>
        </p:nvSpPr>
        <p:spPr>
          <a:xfrm>
            <a:off x="2670194" y="3459722"/>
            <a:ext cx="1470600" cy="6927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GB" lang="en-GB" sz="1100">
                <a:solidFill>
                  <a:srgbClr val="000000"/>
                </a:solidFill>
                <a:latin typeface="Open Sans SemiBold"/>
                <a:ea typeface="Open Sans SemiBold"/>
                <a:cs typeface="Open Sans SemiBold"/>
                <a:sym typeface="Open Sans SemiBold"/>
              </a:rPr>
              <a:t>We put people at the heart of what we do. </a:t>
            </a:r>
            <a:r>
              <a:rPr altLang="en-GB" lang="en-GB" sz="1100">
                <a:solidFill>
                  <a:srgbClr val="004D5B"/>
                </a:solidFill>
              </a:rPr>
              <a:t>       </a:t>
            </a:r>
            <a:endParaRPr sz="1100">
              <a:solidFill>
                <a:srgbClr val="004D5B"/>
              </a:solidFill>
            </a:endParaRPr>
          </a:p>
        </p:txBody>
      </p:sp>
      <p:pic>
        <p:nvPicPr>
          <p:cNvPr id="148" name="Google Shape;148;p17"/>
          <p:cNvPicPr preferRelativeResize="0"/>
          <p:nvPr/>
        </p:nvPicPr>
        <p:blipFill>
          <a:blip r:embed="rId5">
            <a:alphaModFix/>
          </a:blip>
          <a:stretch>
            <a:fillRect/>
          </a:stretch>
        </p:blipFill>
        <p:spPr>
          <a:xfrm>
            <a:off x="3155202" y="3055183"/>
            <a:ext cx="500127" cy="345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8"/>
          <p:cNvSpPr/>
          <p:nvPr/>
        </p:nvSpPr>
        <p:spPr>
          <a:xfrm>
            <a:off x="4077000" y="1103150"/>
            <a:ext cx="3624900" cy="3635100"/>
          </a:xfrm>
          <a:prstGeom prst="ellipse">
            <a:avLst/>
          </a:prstGeom>
          <a:noFill/>
          <a:ln cap="flat" cmpd="sng" w="2857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t/>
            </a:r>
            <a:endParaRPr>
              <a:solidFill>
                <a:srgbClr val="073763"/>
              </a:solidFill>
            </a:endParaRPr>
          </a:p>
        </p:txBody>
      </p:sp>
      <p:sp>
        <p:nvSpPr>
          <p:cNvPr id="154" name="Google Shape;154;p18"/>
          <p:cNvSpPr txBox="1"/>
          <p:nvPr/>
        </p:nvSpPr>
        <p:spPr>
          <a:xfrm>
            <a:off x="0" y="451875"/>
            <a:ext cx="9084300" cy="3387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lang="en-GB" sz="1000">
                <a:solidFill>
                  <a:schemeClr val="dk2"/>
                </a:solidFill>
              </a:rPr>
              <a:t>4 Key Principles of Practice underpin everything we do all all stages of care and support with Adult Social Care:</a:t>
            </a:r>
            <a:endParaRPr sz="1000">
              <a:solidFill>
                <a:schemeClr val="dk2"/>
              </a:solidFill>
            </a:endParaRPr>
          </a:p>
        </p:txBody>
      </p:sp>
      <p:sp>
        <p:nvSpPr>
          <p:cNvPr id="155" name="Google Shape;155;p18"/>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6</a:t>
            </a:r>
            <a:endParaRPr sz="1000">
              <a:solidFill>
                <a:schemeClr val="dk1"/>
              </a:solidFill>
            </a:endParaRPr>
          </a:p>
        </p:txBody>
      </p:sp>
      <p:sp>
        <p:nvSpPr>
          <p:cNvPr id="156" name="Google Shape;156;p18"/>
          <p:cNvSpPr/>
          <p:nvPr/>
        </p:nvSpPr>
        <p:spPr>
          <a:xfrm>
            <a:off x="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Key Principles of Practice</a:t>
            </a:r>
            <a:endParaRPr sz="2100">
              <a:solidFill>
                <a:schemeClr val="lt1"/>
              </a:solidFill>
            </a:endParaRPr>
          </a:p>
        </p:txBody>
      </p:sp>
      <p:sp>
        <p:nvSpPr>
          <p:cNvPr id="157" name="Google Shape;157;p18"/>
          <p:cNvSpPr/>
          <p:nvPr/>
        </p:nvSpPr>
        <p:spPr>
          <a:xfrm>
            <a:off x="2773838" y="1294888"/>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Prevention at every intervention</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158" name="Google Shape;158;p18"/>
          <p:cNvSpPr/>
          <p:nvPr/>
        </p:nvSpPr>
        <p:spPr>
          <a:xfrm>
            <a:off x="6281814" y="1244500"/>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Independence first</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159" name="Google Shape;159;p18"/>
          <p:cNvSpPr/>
          <p:nvPr/>
        </p:nvSpPr>
        <p:spPr>
          <a:xfrm>
            <a:off x="2773838" y="3495401"/>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Maximising Strength</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160" name="Google Shape;160;p18"/>
          <p:cNvSpPr/>
          <p:nvPr/>
        </p:nvSpPr>
        <p:spPr>
          <a:xfrm>
            <a:off x="6248139" y="3463428"/>
            <a:ext cx="2739000" cy="1117500"/>
          </a:xfrm>
          <a:prstGeom prst="roundRect">
            <a:avLst>
              <a:gd fmla="val 16667" name="adj"/>
            </a:avLst>
          </a:prstGeom>
          <a:solidFill>
            <a:srgbClr val="EFEFEF"/>
          </a:solidFill>
          <a:ln cap="flat" cmpd="sng" w="9525">
            <a:solidFill>
              <a:srgbClr val="000000"/>
            </a:solidFill>
            <a:prstDash val="solid"/>
            <a:round/>
            <a:headEnd len="sm" type="none" w="sm"/>
            <a:tailEnd len="sm" type="none" w="sm"/>
          </a:ln>
        </p:spPr>
        <p:txBody>
          <a:bodyPr anchor="t" anchorCtr="0" bIns="36000" lIns="54000" numCol="1" rIns="54000" spcFirstLastPara="1" tIns="36000" wrap="square">
            <a:noAutofit/>
          </a:bodyPr>
          <a:lstStyle/>
          <a:p>
            <a:pPr algn="ctr" indent="0" lvl="0" marL="0" rtl="0">
              <a:spcBef>
                <a:spcPts val="0"/>
              </a:spcBef>
              <a:spcAft>
                <a:spcPts val="0"/>
              </a:spcAft>
              <a:buNone/>
            </a:pPr>
            <a:r>
              <a:rPr altLang="en-GB" b="1" lang="en-GB" sz="900">
                <a:solidFill>
                  <a:srgbClr val="073763"/>
                </a:solidFill>
              </a:rPr>
              <a:t>Promoting Safety</a:t>
            </a:r>
            <a:endParaRPr b="1" sz="900">
              <a:solidFill>
                <a:srgbClr val="073763"/>
              </a:solidFill>
            </a:endParaRPr>
          </a:p>
          <a:p>
            <a:pPr algn="l" indent="0" lvl="0" marL="0" rtl="0">
              <a:lnSpc>
                <a:spcPct val="115000"/>
              </a:lnSpc>
              <a:spcBef>
                <a:spcPts val="0"/>
              </a:spcBef>
              <a:spcAft>
                <a:spcPts val="0"/>
              </a:spcAft>
              <a:buNone/>
            </a:pPr>
            <a:r>
              <a:t/>
            </a:r>
            <a:endParaRPr sz="900">
              <a:solidFill>
                <a:srgbClr val="073763"/>
              </a:solidFill>
            </a:endParaRPr>
          </a:p>
        </p:txBody>
      </p:sp>
      <p:sp>
        <p:nvSpPr>
          <p:cNvPr id="161" name="Google Shape;161;p18"/>
          <p:cNvSpPr txBox="1"/>
          <p:nvPr/>
        </p:nvSpPr>
        <p:spPr>
          <a:xfrm>
            <a:off x="3598992" y="1559475"/>
            <a:ext cx="1967100" cy="8484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At every involvement we take proactive action to prevent or delay needs for care and support to ensure that people live and age well.</a:t>
            </a:r>
            <a:endParaRPr sz="900">
              <a:solidFill>
                <a:srgbClr val="073763"/>
              </a:solidFill>
            </a:endParaRPr>
          </a:p>
        </p:txBody>
      </p:sp>
      <p:sp>
        <p:nvSpPr>
          <p:cNvPr id="162" name="Google Shape;162;p18"/>
          <p:cNvSpPr txBox="1"/>
          <p:nvPr/>
        </p:nvSpPr>
        <p:spPr>
          <a:xfrm>
            <a:off x="7070663" y="1546100"/>
            <a:ext cx="1916700" cy="6891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empower people to make their own choices and support to help people do as much as they can for themselves. </a:t>
            </a:r>
            <a:endParaRPr/>
          </a:p>
        </p:txBody>
      </p:sp>
      <p:sp>
        <p:nvSpPr>
          <p:cNvPr id="163" name="Google Shape;163;p18"/>
          <p:cNvSpPr txBox="1"/>
          <p:nvPr/>
        </p:nvSpPr>
        <p:spPr>
          <a:xfrm>
            <a:off x="3545817" y="3694313"/>
            <a:ext cx="1950900" cy="8484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build on what works for people and draw on</a:t>
            </a:r>
            <a:r>
              <a:rPr altLang="en-GB" i="1" lang="en-GB" sz="900">
                <a:solidFill>
                  <a:srgbClr val="073763"/>
                </a:solidFill>
              </a:rPr>
              <a:t> </a:t>
            </a:r>
            <a:r>
              <a:rPr altLang="en-GB" lang="en-GB" sz="900">
                <a:solidFill>
                  <a:srgbClr val="073763"/>
                </a:solidFill>
              </a:rPr>
              <a:t>their strengths and assets to support them in achieving the outcomes that matter to them.</a:t>
            </a:r>
            <a:endParaRPr/>
          </a:p>
        </p:txBody>
      </p:sp>
      <p:sp>
        <p:nvSpPr>
          <p:cNvPr id="164" name="Google Shape;164;p18"/>
          <p:cNvSpPr txBox="1"/>
          <p:nvPr/>
        </p:nvSpPr>
        <p:spPr>
          <a:xfrm>
            <a:off x="7070663" y="3709600"/>
            <a:ext cx="1916700" cy="689100"/>
          </a:xfrm>
          <a:prstGeom prst="rect">
            <a:avLst/>
          </a:prstGeom>
          <a:noFill/>
          <a:ln>
            <a:noFill/>
          </a:ln>
        </p:spPr>
        <p:txBody>
          <a:bodyPr anchor="t" anchorCtr="0" bIns="36000" lIns="91425" numCol="1" rIns="91425" spcFirstLastPara="1" tIns="36000" wrap="square">
            <a:spAutoFit/>
          </a:bodyPr>
          <a:lstStyle/>
          <a:p>
            <a:pPr algn="l" indent="0" lvl="0" marL="0" rtl="0">
              <a:lnSpc>
                <a:spcPct val="115000"/>
              </a:lnSpc>
              <a:spcBef>
                <a:spcPts val="0"/>
              </a:spcBef>
              <a:spcAft>
                <a:spcPts val="0"/>
              </a:spcAft>
              <a:buNone/>
            </a:pPr>
            <a:r>
              <a:rPr altLang="en-GB" lang="en-GB" sz="900">
                <a:solidFill>
                  <a:srgbClr val="073763"/>
                </a:solidFill>
              </a:rPr>
              <a:t>We work together with residents and partners to keep people safe, whilst respecting autonomy and agency in life choices. </a:t>
            </a:r>
            <a:endParaRPr/>
          </a:p>
        </p:txBody>
      </p:sp>
      <p:pic>
        <p:nvPicPr>
          <p:cNvPr descr="An icon of a hand holding two figures with a heart between them, symbolising safety." id="165" name="Google Shape;165;p18"/>
          <p:cNvPicPr preferRelativeResize="0"/>
          <p:nvPr/>
        </p:nvPicPr>
        <p:blipFill>
          <a:blip r:embed="rId3">
            <a:alphaModFix/>
          </a:blip>
          <a:stretch>
            <a:fillRect/>
          </a:stretch>
        </p:blipFill>
        <p:spPr>
          <a:xfrm>
            <a:off x="6350763" y="3709600"/>
            <a:ext cx="760825" cy="763119"/>
          </a:xfrm>
          <a:prstGeom prst="rect">
            <a:avLst/>
          </a:prstGeom>
          <a:noFill/>
          <a:ln>
            <a:noFill/>
          </a:ln>
        </p:spPr>
      </p:pic>
      <p:pic>
        <p:nvPicPr>
          <p:cNvPr descr="Figure of a person reaching upwards with a bright star, symbolising independence." id="166" name="Google Shape;166;p18"/>
          <p:cNvPicPr preferRelativeResize="0"/>
          <p:nvPr/>
        </p:nvPicPr>
        <p:blipFill rotWithShape="1">
          <a:blip r:embed="rId4">
            <a:alphaModFix/>
          </a:blip>
          <a:srcRect b="15371" l="12415" r="11278" t="6759"/>
          <a:stretch/>
        </p:blipFill>
        <p:spPr>
          <a:xfrm>
            <a:off x="6370088" y="1512275"/>
            <a:ext cx="741524" cy="756755"/>
          </a:xfrm>
          <a:prstGeom prst="rect">
            <a:avLst/>
          </a:prstGeom>
          <a:noFill/>
          <a:ln>
            <a:noFill/>
          </a:ln>
        </p:spPr>
      </p:pic>
      <p:pic>
        <p:nvPicPr>
          <p:cNvPr descr="Figure of a person holding up a barbell weight, symbolising building strength." id="167" name="Google Shape;167;p18"/>
          <p:cNvPicPr preferRelativeResize="0"/>
          <p:nvPr/>
        </p:nvPicPr>
        <p:blipFill rotWithShape="1">
          <a:blip r:embed="rId5">
            <a:alphaModFix/>
          </a:blip>
          <a:srcRect b="19538" l="15203" r="14571" t="8285"/>
          <a:stretch/>
        </p:blipFill>
        <p:spPr>
          <a:xfrm>
            <a:off x="2850812" y="3686138"/>
            <a:ext cx="741524" cy="762141"/>
          </a:xfrm>
          <a:prstGeom prst="rect">
            <a:avLst/>
          </a:prstGeom>
          <a:noFill/>
          <a:ln>
            <a:noFill/>
          </a:ln>
        </p:spPr>
      </p:pic>
      <p:pic>
        <p:nvPicPr>
          <p:cNvPr descr="Figure of a hand with interconnected shapes forming a heart, symbolising our connected prevention services." id="168" name="Google Shape;168;p18"/>
          <p:cNvPicPr preferRelativeResize="0"/>
          <p:nvPr/>
        </p:nvPicPr>
        <p:blipFill rotWithShape="1">
          <a:blip r:embed="rId6">
            <a:alphaModFix/>
          </a:blip>
          <a:srcRect b="21920" l="13366" r="12909" t="4985"/>
          <a:stretch/>
        </p:blipFill>
        <p:spPr>
          <a:xfrm>
            <a:off x="2850813" y="1559486"/>
            <a:ext cx="695060" cy="689100"/>
          </a:xfrm>
          <a:prstGeom prst="rect">
            <a:avLst/>
          </a:prstGeom>
          <a:noFill/>
          <a:ln>
            <a:noFill/>
          </a:ln>
        </p:spPr>
      </p:pic>
      <p:pic>
        <p:nvPicPr>
          <p:cNvPr descr="A group of people of different ages, some sitting and some standing, have a conversation in a community centre." id="169" name="Google Shape;169;p18"/>
          <p:cNvPicPr preferRelativeResize="0"/>
          <p:nvPr/>
        </p:nvPicPr>
        <p:blipFill>
          <a:blip r:embed="rId7">
            <a:alphaModFix/>
          </a:blip>
          <a:stretch>
            <a:fillRect/>
          </a:stretch>
        </p:blipFill>
        <p:spPr>
          <a:xfrm>
            <a:off x="219976" y="1018201"/>
            <a:ext cx="2445859" cy="1676201"/>
          </a:xfrm>
          <a:prstGeom prst="rect">
            <a:avLst/>
          </a:prstGeom>
          <a:noFill/>
          <a:ln>
            <a:noFill/>
          </a:ln>
        </p:spPr>
      </p:pic>
      <p:pic>
        <p:nvPicPr>
          <p:cNvPr descr="A woman in colourful clothing smiles at the camera." id="170" name="Google Shape;170;p18"/>
          <p:cNvPicPr preferRelativeResize="0"/>
          <p:nvPr/>
        </p:nvPicPr>
        <p:blipFill rotWithShape="1">
          <a:blip r:embed="rId8">
            <a:alphaModFix/>
          </a:blip>
          <a:srcRect b="4232" l="0" r="0" t="6846"/>
          <a:stretch/>
        </p:blipFill>
        <p:spPr>
          <a:xfrm>
            <a:off x="219976" y="3062050"/>
            <a:ext cx="2497749" cy="1676197"/>
          </a:xfrm>
          <a:prstGeom prst="rect">
            <a:avLst/>
          </a:prstGeom>
          <a:noFill/>
          <a:ln>
            <a:noFill/>
          </a:ln>
        </p:spPr>
      </p:pic>
      <p:pic>
        <p:nvPicPr>
          <p:cNvPr id="171" name="Google Shape;171;p18"/>
          <p:cNvPicPr preferRelativeResize="0"/>
          <p:nvPr/>
        </p:nvPicPr>
        <p:blipFill rotWithShape="1">
          <a:blip r:embed="rId9">
            <a:alphaModFix/>
          </a:blip>
          <a:srcRect b="8583" l="0" r="0" t="0"/>
          <a:stretch/>
        </p:blipFill>
        <p:spPr>
          <a:xfrm>
            <a:off x="5356187" y="2232833"/>
            <a:ext cx="1066525" cy="1375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7</a:t>
            </a:r>
            <a:endParaRPr sz="1000">
              <a:solidFill>
                <a:schemeClr val="dk1"/>
              </a:solidFill>
            </a:endParaRPr>
          </a:p>
        </p:txBody>
      </p:sp>
      <p:sp>
        <p:nvSpPr>
          <p:cNvPr id="177" name="Google Shape;177;p19"/>
          <p:cNvSpPr/>
          <p:nvPr/>
        </p:nvSpPr>
        <p:spPr>
          <a:xfrm>
            <a:off x="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GB" lang="en-GB" sz="2100">
                <a:solidFill>
                  <a:schemeClr val="lt1"/>
                </a:solidFill>
              </a:rPr>
              <a:t>Key Principles of Practice</a:t>
            </a:r>
            <a:endParaRPr sz="2100">
              <a:solidFill>
                <a:schemeClr val="lt1"/>
              </a:solidFill>
            </a:endParaRPr>
          </a:p>
        </p:txBody>
      </p:sp>
      <p:sp>
        <p:nvSpPr>
          <p:cNvPr id="178" name="Google Shape;178;p19"/>
          <p:cNvSpPr/>
          <p:nvPr/>
        </p:nvSpPr>
        <p:spPr>
          <a:xfrm>
            <a:off x="3215625" y="797450"/>
            <a:ext cx="5762100" cy="1774200"/>
          </a:xfrm>
          <a:prstGeom prst="roundRect">
            <a:avLst>
              <a:gd fmla="val 16667" name="adj"/>
            </a:avLst>
          </a:prstGeom>
          <a:solidFill>
            <a:srgbClr val="0B5394"/>
          </a:solidFill>
          <a:ln cap="flat" cmpd="sng" w="9525">
            <a:solidFill>
              <a:schemeClr val="dk2"/>
            </a:solidFill>
            <a:prstDash val="solid"/>
            <a:round/>
            <a:headEnd len="sm" type="none" w="sm"/>
            <a:tailEnd len="sm" type="none" w="sm"/>
          </a:ln>
        </p:spPr>
        <p:txBody>
          <a:bodyPr anchor="t" anchorCtr="0" bIns="0" lIns="18000" numCol="1" rIns="18000" spcFirstLastPara="1" tIns="0" wrap="square">
            <a:noAutofit/>
          </a:bodyPr>
          <a:lstStyle/>
          <a:p>
            <a:pPr algn="ctr" indent="0" lvl="0" marL="0" rtl="0">
              <a:lnSpc>
                <a:spcPct val="150000"/>
              </a:lnSpc>
              <a:spcBef>
                <a:spcPts val="0"/>
              </a:spcBef>
              <a:spcAft>
                <a:spcPts val="0"/>
              </a:spcAft>
              <a:buNone/>
            </a:pPr>
            <a:r>
              <a:rPr altLang="en-GB" b="1" lang="en-GB" sz="1000">
                <a:solidFill>
                  <a:schemeClr val="lt1"/>
                </a:solidFill>
              </a:rPr>
              <a:t>Relationship-based practice </a:t>
            </a:r>
            <a:endParaRPr b="1" sz="1000">
              <a:solidFill>
                <a:schemeClr val="lt1"/>
              </a:solidFill>
            </a:endParaRPr>
          </a:p>
          <a:p>
            <a:pPr algn="just" indent="0" lvl="0" marL="0" rtl="0">
              <a:lnSpc>
                <a:spcPct val="150000"/>
              </a:lnSpc>
              <a:spcBef>
                <a:spcPts val="0"/>
              </a:spcBef>
              <a:spcAft>
                <a:spcPts val="0"/>
              </a:spcAft>
              <a:buClr>
                <a:schemeClr val="dk1"/>
              </a:buClr>
              <a:buSzPts val="1100"/>
              <a:buFont typeface="Arial"/>
              <a:buNone/>
            </a:pPr>
            <a:r>
              <a:rPr altLang="en-GB" lang="en-GB" sz="1000">
                <a:solidFill>
                  <a:schemeClr val="lt1"/>
                </a:solidFill>
              </a:rPr>
              <a:t>Relationship-based practice recognises that strong, trusting connections between social care staff and individuals they support are the primary vehicle for effective intervention and positive change. This approach emphasizes empathy, respect, trust, open communication, and collaboration, acknowledging that individuals' experiences and emotions are central to their well-being. Relationship-based practice supports prevention by fostering trust and collaboration, enabling early intervention, building resilience, and promoting supportive social connections.</a:t>
            </a:r>
            <a:endParaRPr>
              <a:solidFill>
                <a:schemeClr val="lt1"/>
              </a:solidFill>
            </a:endParaRPr>
          </a:p>
        </p:txBody>
      </p:sp>
      <p:sp>
        <p:nvSpPr>
          <p:cNvPr id="179" name="Google Shape;179;p19"/>
          <p:cNvSpPr txBox="1"/>
          <p:nvPr/>
        </p:nvSpPr>
        <p:spPr>
          <a:xfrm>
            <a:off x="3180650" y="498400"/>
            <a:ext cx="3000000" cy="3540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100">
                <a:solidFill>
                  <a:schemeClr val="dk2"/>
                </a:solidFill>
              </a:rPr>
              <a:t>Approaches that can support this: </a:t>
            </a:r>
            <a:endParaRPr b="1" sz="1100"/>
          </a:p>
        </p:txBody>
      </p:sp>
      <p:pic>
        <p:nvPicPr>
          <p:cNvPr descr="A video about Michael, a vibrant young man whose life has been transformed by Kingston's Adult Social Care team. After years of challenges, Michael has found a new lease on life in assisted living. He has developed a strong and trusting relationship with his social worker." id="180" name="Google Shape;180;p19" title="Michael’s story: Living Life and building amazing relationships">
            <a:hlinkClick r:id="rId3"/>
          </p:cNvPr>
          <p:cNvPicPr preferRelativeResize="0"/>
          <p:nvPr/>
        </p:nvPicPr>
        <p:blipFill>
          <a:blip r:embed="rId4">
            <a:alphaModFix/>
          </a:blip>
          <a:stretch>
            <a:fillRect/>
          </a:stretch>
        </p:blipFill>
        <p:spPr>
          <a:xfrm>
            <a:off x="3215625" y="2719575"/>
            <a:ext cx="4010575" cy="2199375"/>
          </a:xfrm>
          <a:prstGeom prst="rect">
            <a:avLst/>
          </a:prstGeom>
          <a:noFill/>
          <a:ln>
            <a:noFill/>
          </a:ln>
        </p:spPr>
      </p:pic>
      <p:grpSp>
        <p:nvGrpSpPr>
          <p:cNvPr id="181" name="Google Shape;181;p19"/>
          <p:cNvGrpSpPr/>
          <p:nvPr/>
        </p:nvGrpSpPr>
        <p:grpSpPr>
          <a:xfrm>
            <a:off x="126250" y="498400"/>
            <a:ext cx="2854500" cy="4563900"/>
            <a:chOff x="126250" y="498400"/>
            <a:chExt cx="2854500" cy="4563900"/>
          </a:xfrm>
        </p:grpSpPr>
        <p:sp>
          <p:nvSpPr>
            <p:cNvPr id="182" name="Google Shape;182;p19"/>
            <p:cNvSpPr txBox="1"/>
            <p:nvPr/>
          </p:nvSpPr>
          <p:spPr>
            <a:xfrm>
              <a:off x="126250" y="498400"/>
              <a:ext cx="2854500" cy="4563900"/>
            </a:xfrm>
            <a:prstGeom prst="rect">
              <a:avLst/>
            </a:prstGeom>
            <a:noFill/>
            <a:ln>
              <a:noFill/>
            </a:ln>
          </p:spPr>
          <p:txBody>
            <a:bodyPr anchor="t" anchorCtr="0" bIns="91425" lIns="91425" numCol="1" rIns="91425" spcFirstLastPara="1" tIns="91425" wrap="square">
              <a:spAutoFit/>
            </a:bodyPr>
            <a:lstStyle/>
            <a:p>
              <a:pPr algn="just" indent="0" lvl="0" marL="0" rtl="0">
                <a:lnSpc>
                  <a:spcPct val="150000"/>
                </a:lnSpc>
                <a:spcBef>
                  <a:spcPts val="0"/>
                </a:spcBef>
                <a:spcAft>
                  <a:spcPts val="0"/>
                </a:spcAft>
                <a:buNone/>
              </a:pPr>
              <a:r>
                <a:rPr altLang="en-GB" b="1" lang="en-GB" sz="1300">
                  <a:solidFill>
                    <a:schemeClr val="dk2"/>
                  </a:solidFill>
                </a:rPr>
                <a:t>Prevention at every intervention</a:t>
              </a:r>
              <a:r>
                <a:rPr altLang="en-GB" lang="en-GB" sz="1300">
                  <a:solidFill>
                    <a:schemeClr val="dk2"/>
                  </a:solidFill>
                </a:rPr>
                <a:t> </a:t>
              </a:r>
              <a:endParaRPr sz="13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a:lnSpc>
                  <a:spcPct val="150000"/>
                </a:lnSpc>
                <a:spcBef>
                  <a:spcPts val="0"/>
                </a:spcBef>
                <a:spcAft>
                  <a:spcPts val="0"/>
                </a:spcAft>
                <a:buNone/>
              </a:pPr>
              <a:r>
                <a:rPr sz="1000">
                  <a:solidFill>
                    <a:schemeClr val="dk2"/>
                  </a:solidFill>
                </a:rPr>
                <a:t/>
              </a:r>
            </a:p>
            <a:p>
              <a:pPr algn="just" indent="0" lvl="0" marL="0" rtl="0">
                <a:lnSpc>
                  <a:spcPct val="150000"/>
                </a:lnSpc>
                <a:spcBef>
                  <a:spcPts val="0"/>
                </a:spcBef>
                <a:spcAft>
                  <a:spcPts val="0"/>
                </a:spcAft>
                <a:buNone/>
              </a:pPr>
              <a:r>
                <a:rPr altLang="en-GB" lang="en-GB" sz="1000">
                  <a:solidFill>
                    <a:schemeClr val="dk2"/>
                  </a:solidFill>
                </a:rPr>
                <a:t>At every involvement we take proactive action to, where possible, prevent or delay future needs for care and support to ensure that people live healthier lives and age well. We use professional curiosity to inquire deeper about what is happening and are aspirational about what else could be done to support someone’s wellbeing. We give tailored information and advice to people that aligns with their future wishes and plans, and maintain professional curiosity for steps we can take to support wellbeing even if everything is going well now. </a:t>
              </a:r>
              <a:endParaRPr sz="1000">
                <a:solidFill>
                  <a:schemeClr val="dk2"/>
                </a:solidFill>
              </a:endParaRPr>
            </a:p>
          </p:txBody>
        </p:sp>
        <p:pic>
          <p:nvPicPr>
            <p:cNvPr descr="A diagram of our prevention arch, representing how we take proactive action to prevent or delay future needs for care and support. The arch goes from universal needs to enhanced, targeted, and specialist care, with arrows representing how someone can move both up and down the arch." id="183" name="Google Shape;183;p19"/>
            <p:cNvPicPr preferRelativeResize="0"/>
            <p:nvPr/>
          </p:nvPicPr>
          <p:blipFill>
            <a:blip r:embed="rId5">
              <a:alphaModFix/>
            </a:blip>
            <a:stretch>
              <a:fillRect/>
            </a:stretch>
          </p:blipFill>
          <p:spPr>
            <a:xfrm>
              <a:off x="495274" y="904400"/>
              <a:ext cx="2116451" cy="1132749"/>
            </a:xfrm>
            <a:prstGeom prst="rect">
              <a:avLst/>
            </a:prstGeom>
            <a:noFill/>
            <a:ln>
              <a:noFill/>
            </a:ln>
          </p:spPr>
        </p:pic>
      </p:grpSp>
      <p:pic>
        <p:nvPicPr>
          <p:cNvPr descr="The Connected Kingston community directory logo, with 'Making links, connecting communities' below." id="184" name="Google Shape;184;p19"/>
          <p:cNvPicPr preferRelativeResize="0"/>
          <p:nvPr/>
        </p:nvPicPr>
        <p:blipFill>
          <a:blip r:embed="rId6">
            <a:alphaModFix/>
          </a:blip>
          <a:stretch>
            <a:fillRect/>
          </a:stretch>
        </p:blipFill>
        <p:spPr>
          <a:xfrm>
            <a:off x="7376153" y="2719574"/>
            <a:ext cx="1537445" cy="339000"/>
          </a:xfrm>
          <a:prstGeom prst="rect">
            <a:avLst/>
          </a:prstGeom>
          <a:noFill/>
          <a:ln>
            <a:noFill/>
          </a:ln>
        </p:spPr>
      </p:pic>
      <p:pic>
        <p:nvPicPr>
          <p:cNvPr descr="Our Practice Improvement Award from the Association of Directors of Public Health, which our Public Health team won in 2024." id="185" name="Google Shape;185;p19"/>
          <p:cNvPicPr preferRelativeResize="0"/>
          <p:nvPr/>
        </p:nvPicPr>
        <p:blipFill rotWithShape="1">
          <a:blip r:embed="rId7">
            <a:alphaModFix/>
          </a:blip>
          <a:srcRect b="4470" l="0" r="5141" t="0"/>
          <a:stretch/>
        </p:blipFill>
        <p:spPr>
          <a:xfrm>
            <a:off x="7430722" y="3206500"/>
            <a:ext cx="1428300" cy="15300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8</a:t>
            </a:r>
            <a:endParaRPr sz="1000">
              <a:solidFill>
                <a:schemeClr val="dk1"/>
              </a:solidFill>
            </a:endParaRPr>
          </a:p>
        </p:txBody>
      </p:sp>
      <p:sp>
        <p:nvSpPr>
          <p:cNvPr id="191" name="Google Shape;191;p20"/>
          <p:cNvSpPr/>
          <p:nvPr/>
        </p:nvSpPr>
        <p:spPr>
          <a:xfrm>
            <a:off x="-665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Clr>
                <a:schemeClr val="dk1"/>
              </a:buClr>
              <a:buSzPts val="1100"/>
              <a:buFont typeface="Arial"/>
              <a:buNone/>
            </a:pPr>
            <a:r>
              <a:rPr altLang="en-GB" lang="en-GB" sz="2100">
                <a:solidFill>
                  <a:schemeClr val="lt1"/>
                </a:solidFill>
              </a:rPr>
              <a:t>Key Principles of Practice</a:t>
            </a:r>
            <a:endParaRPr sz="2100">
              <a:solidFill>
                <a:schemeClr val="lt1"/>
              </a:solidFill>
            </a:endParaRPr>
          </a:p>
        </p:txBody>
      </p:sp>
      <p:sp>
        <p:nvSpPr>
          <p:cNvPr id="192" name="Google Shape;192;p20"/>
          <p:cNvSpPr txBox="1"/>
          <p:nvPr/>
        </p:nvSpPr>
        <p:spPr>
          <a:xfrm>
            <a:off x="5703550" y="886413"/>
            <a:ext cx="3000000" cy="354000"/>
          </a:xfrm>
          <a:prstGeom prst="rect">
            <a:avLst/>
          </a:prstGeom>
          <a:no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0"/>
              </a:spcAft>
              <a:buNone/>
            </a:pPr>
            <a:r>
              <a:rPr altLang="en-GB" b="1" lang="en-GB" sz="1100">
                <a:solidFill>
                  <a:schemeClr val="dk2"/>
                </a:solidFill>
              </a:rPr>
              <a:t>Approaches that can support this: </a:t>
            </a:r>
            <a:endParaRPr b="1" sz="1100"/>
          </a:p>
        </p:txBody>
      </p:sp>
      <p:sp>
        <p:nvSpPr>
          <p:cNvPr id="193" name="Google Shape;193;p20"/>
          <p:cNvSpPr/>
          <p:nvPr/>
        </p:nvSpPr>
        <p:spPr>
          <a:xfrm>
            <a:off x="5641900" y="1335738"/>
            <a:ext cx="3123300" cy="3147600"/>
          </a:xfrm>
          <a:prstGeom prst="roundRect">
            <a:avLst>
              <a:gd fmla="val 16667" name="adj"/>
            </a:avLst>
          </a:prstGeom>
          <a:solidFill>
            <a:srgbClr val="FDF0E8"/>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lnSpc>
                <a:spcPct val="150000"/>
              </a:lnSpc>
              <a:spcBef>
                <a:spcPts val="0"/>
              </a:spcBef>
              <a:spcAft>
                <a:spcPts val="0"/>
              </a:spcAft>
              <a:buNone/>
            </a:pPr>
            <a:r>
              <a:rPr altLang="en-GB" b="1" lang="en-GB" sz="1000">
                <a:solidFill>
                  <a:schemeClr val="dk1"/>
                </a:solidFill>
              </a:rPr>
              <a:t>Empowerment</a:t>
            </a:r>
            <a:endParaRPr b="1" sz="1000">
              <a:solidFill>
                <a:schemeClr val="dk1"/>
              </a:solidFill>
            </a:endParaRPr>
          </a:p>
          <a:p>
            <a:pPr algn="just" indent="0" lvl="0" marL="0" rtl="0">
              <a:lnSpc>
                <a:spcPct val="150000"/>
              </a:lnSpc>
              <a:spcBef>
                <a:spcPts val="0"/>
              </a:spcBef>
              <a:spcAft>
                <a:spcPts val="0"/>
              </a:spcAft>
              <a:buClr>
                <a:schemeClr val="dk1"/>
              </a:buClr>
              <a:buSzPts val="1100"/>
              <a:buFont typeface="Arial"/>
              <a:buNone/>
            </a:pPr>
            <a:r>
              <a:rPr altLang="en-GB" lang="en-GB" sz="1000">
                <a:solidFill>
                  <a:schemeClr val="dk1"/>
                </a:solidFill>
              </a:rPr>
              <a:t>Empowerment in social care centers on enabling individuals to control their lives by prioritising their needs and respecting their choices. It emphasises building on strengths rather than deficits, fostering autonomy and participation in decision-making. This approach involves challenging oppression, advocating for rights, and facilitating access to resources, promoting social inclusion. Ultimately, it shifts practice from "doing for" to "doing with," fostering self-determination.</a:t>
            </a:r>
            <a:endParaRPr sz="1000">
              <a:solidFill>
                <a:schemeClr val="dk1"/>
              </a:solidFill>
            </a:endParaRPr>
          </a:p>
        </p:txBody>
      </p:sp>
      <p:grpSp>
        <p:nvGrpSpPr>
          <p:cNvPr id="194" name="Google Shape;194;p20"/>
          <p:cNvGrpSpPr/>
          <p:nvPr/>
        </p:nvGrpSpPr>
        <p:grpSpPr>
          <a:xfrm>
            <a:off x="106300" y="501524"/>
            <a:ext cx="5309700" cy="4883666"/>
            <a:chOff x="106300" y="598075"/>
            <a:chExt cx="5309700" cy="4786500"/>
          </a:xfrm>
        </p:grpSpPr>
        <p:sp>
          <p:nvSpPr>
            <p:cNvPr id="195" name="Google Shape;195;p20"/>
            <p:cNvSpPr txBox="1"/>
            <p:nvPr/>
          </p:nvSpPr>
          <p:spPr>
            <a:xfrm>
              <a:off x="106300" y="598075"/>
              <a:ext cx="5309700" cy="4786500"/>
            </a:xfrm>
            <a:prstGeom prst="rect">
              <a:avLst/>
            </a:prstGeom>
            <a:noFill/>
            <a:ln>
              <a:noFill/>
            </a:ln>
          </p:spPr>
          <p:txBody>
            <a:bodyPr anchor="t" anchorCtr="0" bIns="91425" lIns="91425" numCol="1" rIns="91425" spcFirstLastPara="1" tIns="91425" wrap="square">
              <a:spAutoFit/>
            </a:bodyPr>
            <a:lstStyle/>
            <a:p>
              <a:pPr algn="l" indent="0" lvl="0" marL="0" rtl="0">
                <a:lnSpc>
                  <a:spcPct val="115000"/>
                </a:lnSpc>
                <a:spcBef>
                  <a:spcPts val="0"/>
                </a:spcBef>
                <a:spcAft>
                  <a:spcPts val="0"/>
                </a:spcAft>
                <a:buNone/>
              </a:pPr>
              <a:r>
                <a:rPr altLang="en-GB" b="1" lang="en-GB" sz="1300">
                  <a:solidFill>
                    <a:schemeClr val="dk2"/>
                  </a:solidFill>
                </a:rPr>
                <a:t>Independence first</a:t>
              </a:r>
              <a:endParaRPr sz="1300">
                <a:solidFill>
                  <a:schemeClr val="dk2"/>
                </a:solidFill>
              </a:endParaRPr>
            </a:p>
            <a:p>
              <a:pPr algn="l" indent="0" lvl="0" marL="0" rtl="0">
                <a:lnSpc>
                  <a:spcPct val="115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rtl="0">
                <a:lnSpc>
                  <a:spcPct val="150000"/>
                </a:lnSpc>
                <a:spcBef>
                  <a:spcPts val="0"/>
                </a:spcBef>
                <a:spcAft>
                  <a:spcPts val="0"/>
                </a:spcAft>
                <a:buNone/>
              </a:pPr>
              <a:r>
                <a:t/>
              </a:r>
              <a:endParaRPr sz="1000">
                <a:solidFill>
                  <a:schemeClr val="dk2"/>
                </a:solidFill>
              </a:endParaRPr>
            </a:p>
            <a:p>
              <a:pPr algn="just" indent="0" lvl="0" marL="0" marR="0">
                <a:lnSpc>
                  <a:spcPct val="115000"/>
                </a:lnSpc>
                <a:spcBef>
                  <a:spcPts val="0"/>
                </a:spcBef>
                <a:spcAft>
                  <a:spcPts val="0"/>
                </a:spcAft>
                <a:buNone/>
              </a:pPr>
              <a:r>
                <a:rPr sz="1000">
                  <a:solidFill>
                    <a:schemeClr val="dk2"/>
                  </a:solidFill>
                </a:rPr>
                <a:t/>
              </a:r>
            </a:p>
            <a:p>
              <a:pPr algn="just" indent="0" lvl="0" marL="0" marR="0">
                <a:lnSpc>
                  <a:spcPct val="115000"/>
                </a:lnSpc>
                <a:spcBef>
                  <a:spcPts val="0"/>
                </a:spcBef>
                <a:spcAft>
                  <a:spcPts val="0"/>
                </a:spcAft>
                <a:buNone/>
              </a:pPr>
              <a:r>
                <a:rPr sz="1000">
                  <a:solidFill>
                    <a:schemeClr val="dk2"/>
                  </a:solidFill>
                </a:rPr>
                <a:t/>
              </a:r>
            </a:p>
            <a:p>
              <a:pPr algn="just" indent="0" lvl="0" marL="0" marR="0">
                <a:lnSpc>
                  <a:spcPct val="115000"/>
                </a:lnSpc>
                <a:spcBef>
                  <a:spcPts val="0"/>
                </a:spcBef>
                <a:spcAft>
                  <a:spcPts val="0"/>
                </a:spcAft>
                <a:buNone/>
              </a:pPr>
              <a:r>
                <a:rPr sz="1000">
                  <a:solidFill>
                    <a:schemeClr val="dk2"/>
                  </a:solidFill>
                </a:rPr>
                <a:t/>
              </a:r>
            </a:p>
            <a:p>
              <a:pPr algn="just" indent="0" lvl="0" marL="0" marR="0" rtl="0">
                <a:lnSpc>
                  <a:spcPct val="115000"/>
                </a:lnSpc>
                <a:spcBef>
                  <a:spcPts val="0"/>
                </a:spcBef>
                <a:spcAft>
                  <a:spcPts val="0"/>
                </a:spcAft>
                <a:buNone/>
              </a:pPr>
              <a:r>
                <a:rPr altLang="en-GB" lang="en-GB" sz="1000">
                  <a:solidFill>
                    <a:schemeClr val="dk2"/>
                  </a:solidFill>
                </a:rPr>
                <a:t>We empower people to make their own choices and support to help people do as much as they can for </a:t>
              </a:r>
              <a:r>
                <a:rPr altLang="en-GB" lang="en-GB" sz="1000">
                  <a:solidFill>
                    <a:schemeClr val="dk2"/>
                  </a:solidFill>
                </a:rPr>
                <a:t>themselves</a:t>
              </a:r>
              <a:r>
                <a:rPr altLang="en-GB" lang="en-GB" sz="1000">
                  <a:solidFill>
                    <a:schemeClr val="dk2"/>
                  </a:solidFill>
                </a:rPr>
                <a:t>. We collaborate with people and partners to understand their own ab</a:t>
              </a:r>
              <a:r>
                <a:rPr altLang="en-GB" lang="en-GB" sz="1000">
                  <a:solidFill>
                    <a:schemeClr val="dk2"/>
                  </a:solidFill>
                </a:rPr>
                <a:t>ilities, goals, and aspirations. The actions we take support independence. </a:t>
              </a:r>
              <a:endParaRPr sz="1000">
                <a:solidFill>
                  <a:schemeClr val="dk2"/>
                </a:solidFill>
              </a:endParaRPr>
            </a:p>
            <a:p>
              <a:pPr algn="just" indent="0" lvl="0" marL="0" rtl="0">
                <a:lnSpc>
                  <a:spcPct val="115000"/>
                </a:lnSpc>
                <a:spcBef>
                  <a:spcPts val="1000"/>
                </a:spcBef>
                <a:spcAft>
                  <a:spcPts val="0"/>
                </a:spcAft>
                <a:buNone/>
              </a:pPr>
              <a:r>
                <a:rPr altLang="en-GB" b="1" lang="en-GB" sz="1000">
                  <a:solidFill>
                    <a:schemeClr val="dk2"/>
                  </a:solidFill>
                </a:rPr>
                <a:t>“I think it is so important for all of you to realise what a difference you make. Just today I was able to talk to Citizens Advice on my landline phone, and hear everything. I am able to get to all of my medical appointments because if I need to reschedule, I can just ring up.” </a:t>
              </a:r>
              <a:r>
                <a:rPr altLang="en-GB" lang="en-GB" sz="1000" u="sng">
                  <a:solidFill>
                    <a:schemeClr val="hlink"/>
                  </a:solidFill>
                  <a:hlinkClick r:id="rId3"/>
                </a:rPr>
                <a:t>Watch and listen to Debbie’s full story on YouTube</a:t>
              </a:r>
              <a:endParaRPr sz="1000">
                <a:solidFill>
                  <a:schemeClr val="dk2"/>
                </a:solidFill>
              </a:endParaRPr>
            </a:p>
            <a:p>
              <a:pPr algn="l" indent="0" lvl="0" marL="0" marR="0" rtl="0">
                <a:lnSpc>
                  <a:spcPct val="115000"/>
                </a:lnSpc>
                <a:spcBef>
                  <a:spcPts val="0"/>
                </a:spcBef>
                <a:spcAft>
                  <a:spcPts val="0"/>
                </a:spcAft>
                <a:buNone/>
              </a:pPr>
              <a:r>
                <a:t/>
              </a:r>
              <a:endParaRPr b="1" sz="1000">
                <a:solidFill>
                  <a:schemeClr val="dk2"/>
                </a:solidFill>
              </a:endParaRPr>
            </a:p>
          </p:txBody>
        </p:sp>
        <p:pic>
          <p:nvPicPr>
            <p:cNvPr descr="Two women sit smiling on a sofa, looking at a tablet screen together." id="196" name="Google Shape;196;p20"/>
            <p:cNvPicPr preferRelativeResize="0"/>
            <p:nvPr/>
          </p:nvPicPr>
          <p:blipFill rotWithShape="1">
            <a:blip r:embed="rId4">
              <a:alphaModFix/>
            </a:blip>
            <a:srcRect b="11532" l="0" r="14052" t="2784"/>
            <a:stretch/>
          </p:blipFill>
          <p:spPr>
            <a:xfrm>
              <a:off x="453475" y="975320"/>
              <a:ext cx="2179376" cy="1320031"/>
            </a:xfrm>
            <a:prstGeom prst="rect">
              <a:avLst/>
            </a:prstGeom>
            <a:noFill/>
            <a:ln>
              <a:noFill/>
            </a:ln>
          </p:spPr>
        </p:pic>
        <p:pic>
          <p:nvPicPr>
            <p:cNvPr descr="A woman with purple hair and bright dress smiles at the camera." id="197" name="Google Shape;197;p20"/>
            <p:cNvPicPr preferRelativeResize="0"/>
            <p:nvPr/>
          </p:nvPicPr>
          <p:blipFill>
            <a:blip r:embed="rId5">
              <a:alphaModFix/>
            </a:blip>
            <a:stretch>
              <a:fillRect/>
            </a:stretch>
          </p:blipFill>
          <p:spPr>
            <a:xfrm>
              <a:off x="2466725" y="760382"/>
              <a:ext cx="2184605" cy="1446070"/>
            </a:xfrm>
            <a:prstGeom prst="rect">
              <a:avLst/>
            </a:prstGeom>
            <a:noFill/>
            <a:ln>
              <a:noFill/>
            </a:ln>
          </p:spPr>
        </p:pic>
        <p:pic>
          <p:nvPicPr>
            <p:cNvPr descr="A man in a turban and two women in bright active clothing smile in a sunny park." id="198" name="Google Shape;198;p20"/>
            <p:cNvPicPr preferRelativeResize="0"/>
            <p:nvPr/>
          </p:nvPicPr>
          <p:blipFill rotWithShape="1">
            <a:blip r:embed="rId6">
              <a:alphaModFix/>
            </a:blip>
            <a:srcRect b="4507" l="0" r="0" t="0"/>
            <a:stretch/>
          </p:blipFill>
          <p:spPr>
            <a:xfrm>
              <a:off x="565099" y="2206451"/>
              <a:ext cx="2179376" cy="1446079"/>
            </a:xfrm>
            <a:prstGeom prst="rect">
              <a:avLst/>
            </a:prstGeom>
            <a:noFill/>
            <a:ln>
              <a:noFill/>
            </a:ln>
          </p:spPr>
        </p:pic>
        <p:pic>
          <p:nvPicPr>
            <p:cNvPr descr="A woman holds a resistance band over her head whilst enjoying a group exercise class." id="199" name="Google Shape;199;p20"/>
            <p:cNvPicPr preferRelativeResize="0"/>
            <p:nvPr/>
          </p:nvPicPr>
          <p:blipFill>
            <a:blip r:embed="rId7">
              <a:alphaModFix/>
            </a:blip>
            <a:stretch>
              <a:fillRect/>
            </a:stretch>
          </p:blipFill>
          <p:spPr>
            <a:xfrm>
              <a:off x="2632850" y="2209318"/>
              <a:ext cx="2179374" cy="1420507"/>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1"/>
          <p:cNvSpPr txBox="1"/>
          <p:nvPr/>
        </p:nvSpPr>
        <p:spPr>
          <a:xfrm>
            <a:off x="8287200" y="4770800"/>
            <a:ext cx="626400" cy="279000"/>
          </a:xfrm>
          <a:prstGeom prst="rect">
            <a:avLst/>
          </a:prstGeom>
          <a:noFill/>
          <a:ln>
            <a:noFill/>
          </a:ln>
        </p:spPr>
        <p:txBody>
          <a:bodyPr anchor="ctr" anchorCtr="0" bIns="91425" lIns="18000" numCol="1" rIns="18000" spcFirstLastPara="1" tIns="91425" wrap="square">
            <a:noAutofit/>
          </a:bodyPr>
          <a:lstStyle/>
          <a:p>
            <a:pPr algn="ctr" indent="0" lvl="0" marL="0" rtl="0">
              <a:spcBef>
                <a:spcPts val="0"/>
              </a:spcBef>
              <a:spcAft>
                <a:spcPts val="0"/>
              </a:spcAft>
              <a:buNone/>
            </a:pPr>
            <a:r>
              <a:rPr altLang="en-GB" lang="en-GB" sz="1000">
                <a:solidFill>
                  <a:schemeClr val="dk1"/>
                </a:solidFill>
              </a:rPr>
              <a:t>9</a:t>
            </a:r>
            <a:endParaRPr sz="1000">
              <a:solidFill>
                <a:schemeClr val="dk1"/>
              </a:solidFill>
            </a:endParaRPr>
          </a:p>
        </p:txBody>
      </p:sp>
      <p:sp>
        <p:nvSpPr>
          <p:cNvPr id="205" name="Google Shape;205;p21"/>
          <p:cNvSpPr/>
          <p:nvPr/>
        </p:nvSpPr>
        <p:spPr>
          <a:xfrm>
            <a:off x="-6650" y="0"/>
            <a:ext cx="9144000" cy="339000"/>
          </a:xfrm>
          <a:prstGeom prst="rect">
            <a:avLst/>
          </a:prstGeom>
          <a:solidFill>
            <a:srgbClr val="073763"/>
          </a:solidFill>
          <a:ln cap="flat" cmpd="sng" w="9525">
            <a:solidFill>
              <a:srgbClr val="073763"/>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spcBef>
                <a:spcPts val="0"/>
              </a:spcBef>
              <a:spcAft>
                <a:spcPts val="0"/>
              </a:spcAft>
              <a:buClr>
                <a:schemeClr val="dk1"/>
              </a:buClr>
              <a:buSzPts val="1100"/>
              <a:buFont typeface="Arial"/>
              <a:buNone/>
            </a:pPr>
            <a:r>
              <a:rPr altLang="en-GB" lang="en-GB" sz="2100">
                <a:solidFill>
                  <a:schemeClr val="lt1"/>
                </a:solidFill>
              </a:rPr>
              <a:t>Key Principles of Practice</a:t>
            </a:r>
            <a:endParaRPr sz="2100">
              <a:solidFill>
                <a:schemeClr val="lt1"/>
              </a:solidFill>
            </a:endParaRPr>
          </a:p>
        </p:txBody>
      </p:sp>
      <p:grpSp>
        <p:nvGrpSpPr>
          <p:cNvPr id="206" name="Google Shape;206;p21"/>
          <p:cNvGrpSpPr/>
          <p:nvPr/>
        </p:nvGrpSpPr>
        <p:grpSpPr>
          <a:xfrm>
            <a:off x="70975" y="395100"/>
            <a:ext cx="2628000" cy="4563900"/>
            <a:chOff x="50400" y="455700"/>
            <a:chExt cx="2628000" cy="4563900"/>
          </a:xfrm>
        </p:grpSpPr>
        <p:sp>
          <p:nvSpPr>
            <p:cNvPr id="207" name="Google Shape;207;p21"/>
            <p:cNvSpPr txBox="1"/>
            <p:nvPr/>
          </p:nvSpPr>
          <p:spPr>
            <a:xfrm>
              <a:off x="50400" y="455700"/>
              <a:ext cx="2628000" cy="4563900"/>
            </a:xfrm>
            <a:prstGeom prst="rect">
              <a:avLst/>
            </a:prstGeom>
            <a:noFill/>
            <a:ln>
              <a:noFill/>
            </a:ln>
          </p:spPr>
          <p:txBody>
            <a:bodyPr anchor="t" anchorCtr="0" bIns="91425" lIns="91425" numCol="1" rIns="91425" spcFirstLastPara="1" tIns="91425" wrap="square">
              <a:spAutoFit/>
            </a:bodyPr>
            <a:lstStyle/>
            <a:p>
              <a:pPr algn="l" indent="0" lvl="0" marL="0" rtl="0">
                <a:lnSpc>
                  <a:spcPct val="150000"/>
                </a:lnSpc>
                <a:spcBef>
                  <a:spcPts val="0"/>
                </a:spcBef>
                <a:spcAft>
                  <a:spcPts val="0"/>
                </a:spcAft>
                <a:buNone/>
              </a:pPr>
              <a:r>
                <a:rPr altLang="en-GB" b="1" lang="en-GB" sz="1300">
                  <a:solidFill>
                    <a:schemeClr val="dk2"/>
                  </a:solidFill>
                </a:rPr>
                <a:t>Maximising Stren</a:t>
              </a:r>
              <a:r>
                <a:rPr altLang="en-GB" b="1" lang="en-GB" sz="1300">
                  <a:solidFill>
                    <a:schemeClr val="dk2"/>
                  </a:solidFill>
                </a:rPr>
                <a:t>gth</a:t>
              </a:r>
              <a:r>
                <a:rPr altLang="en-GB" lang="en-GB" sz="1300">
                  <a:solidFill>
                    <a:schemeClr val="dk2"/>
                  </a:solidFill>
                </a:rPr>
                <a:t> </a:t>
              </a:r>
              <a:endParaRPr sz="13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l" indent="0" lvl="0" marL="0" rtl="0">
                <a:lnSpc>
                  <a:spcPct val="150000"/>
                </a:lnSpc>
                <a:spcBef>
                  <a:spcPts val="0"/>
                </a:spcBef>
                <a:spcAft>
                  <a:spcPts val="0"/>
                </a:spcAft>
                <a:buNone/>
              </a:pPr>
              <a:r>
                <a:t/>
              </a:r>
              <a:endParaRPr sz="1000">
                <a:solidFill>
                  <a:schemeClr val="dk2"/>
                </a:solidFill>
              </a:endParaRPr>
            </a:p>
            <a:p>
              <a:pPr algn="just" indent="0" lvl="0" marL="0">
                <a:lnSpc>
                  <a:spcPct val="150000"/>
                </a:lnSpc>
                <a:spcBef>
                  <a:spcPts val="0"/>
                </a:spcBef>
                <a:spcAft>
                  <a:spcPts val="0"/>
                </a:spcAft>
                <a:buNone/>
              </a:pPr>
              <a:r>
                <a:rPr sz="1000">
                  <a:solidFill>
                    <a:schemeClr val="dk2"/>
                  </a:solidFill>
                </a:rPr>
                <a:t/>
              </a:r>
            </a:p>
            <a:p>
              <a:pPr algn="just" indent="0" lvl="0" marL="0">
                <a:lnSpc>
                  <a:spcPct val="150000"/>
                </a:lnSpc>
                <a:spcBef>
                  <a:spcPts val="0"/>
                </a:spcBef>
                <a:spcAft>
                  <a:spcPts val="0"/>
                </a:spcAft>
                <a:buNone/>
              </a:pPr>
              <a:r>
                <a:rPr sz="1000">
                  <a:solidFill>
                    <a:schemeClr val="dk2"/>
                  </a:solidFill>
                </a:rPr>
                <a:t/>
              </a:r>
            </a:p>
            <a:p>
              <a:pPr algn="just" indent="0" lvl="0" marL="0">
                <a:lnSpc>
                  <a:spcPct val="150000"/>
                </a:lnSpc>
                <a:spcBef>
                  <a:spcPts val="0"/>
                </a:spcBef>
                <a:spcAft>
                  <a:spcPts val="0"/>
                </a:spcAft>
                <a:buNone/>
              </a:pPr>
              <a:r>
                <a:rPr sz="1000">
                  <a:solidFill>
                    <a:schemeClr val="dk2"/>
                  </a:solidFill>
                </a:rPr>
                <a:t/>
              </a:r>
            </a:p>
            <a:p>
              <a:pPr algn="just" indent="0" lvl="0" marL="0" rtl="0">
                <a:lnSpc>
                  <a:spcPct val="150000"/>
                </a:lnSpc>
                <a:spcBef>
                  <a:spcPts val="0"/>
                </a:spcBef>
                <a:spcAft>
                  <a:spcPts val="0"/>
                </a:spcAft>
                <a:buNone/>
              </a:pPr>
              <a:r>
                <a:rPr altLang="en-GB" lang="en-GB" sz="1000">
                  <a:solidFill>
                    <a:schemeClr val="dk2"/>
                  </a:solidFill>
                </a:rPr>
                <a:t>We see people as unique individuals with skills, strengths and goals. We build on what works for people and draw together the strengths and assets available to support them in achieving the outcomes that matter to them. We help coordinating these various existing resources. </a:t>
              </a:r>
              <a:endParaRPr sz="1000">
                <a:solidFill>
                  <a:schemeClr val="dk2"/>
                </a:solidFill>
              </a:endParaRPr>
            </a:p>
          </p:txBody>
        </p:sp>
        <p:pic>
          <p:nvPicPr>
            <p:cNvPr descr="A smiling man surrounded by gifts and party food in a kitchen lit by bright disco lights." id="208" name="Google Shape;208;p21"/>
            <p:cNvPicPr preferRelativeResize="0"/>
            <p:nvPr/>
          </p:nvPicPr>
          <p:blipFill rotWithShape="1">
            <a:blip r:embed="rId3">
              <a:alphaModFix/>
            </a:blip>
            <a:srcRect b="4767" l="0" r="0" t="21665"/>
            <a:stretch/>
          </p:blipFill>
          <p:spPr>
            <a:xfrm>
              <a:off x="169100" y="932975"/>
              <a:ext cx="2390575" cy="2345050"/>
            </a:xfrm>
            <a:prstGeom prst="rect">
              <a:avLst/>
            </a:prstGeom>
            <a:noFill/>
            <a:ln>
              <a:noFill/>
            </a:ln>
          </p:spPr>
        </p:pic>
      </p:grpSp>
      <p:sp>
        <p:nvSpPr>
          <p:cNvPr id="209" name="Google Shape;209;p21"/>
          <p:cNvSpPr txBox="1"/>
          <p:nvPr/>
        </p:nvSpPr>
        <p:spPr>
          <a:xfrm>
            <a:off x="2860600" y="556450"/>
            <a:ext cx="3000000" cy="354000"/>
          </a:xfrm>
          <a:prstGeom prst="rect">
            <a:avLst/>
          </a:prstGeom>
          <a:noFill/>
          <a:ln>
            <a:noFill/>
          </a:ln>
        </p:spPr>
        <p:txBody>
          <a:bodyPr anchor="t" anchorCtr="0" bIns="91425" lIns="91425" numCol="1" rIns="91425" spcFirstLastPara="1" tIns="91425" wrap="square">
            <a:spAutoFit/>
          </a:bodyPr>
          <a:lstStyle/>
          <a:p>
            <a:pPr algn="l" indent="0" lvl="0" marL="0" rtl="0">
              <a:lnSpc>
                <a:spcPct val="150000"/>
              </a:lnSpc>
              <a:spcBef>
                <a:spcPts val="0"/>
              </a:spcBef>
              <a:spcAft>
                <a:spcPts val="0"/>
              </a:spcAft>
              <a:buNone/>
            </a:pPr>
            <a:r>
              <a:rPr altLang="en-GB" b="1" lang="en-GB" sz="1100">
                <a:solidFill>
                  <a:schemeClr val="dk2"/>
                </a:solidFill>
              </a:rPr>
              <a:t>Approaches that can support this </a:t>
            </a:r>
            <a:endParaRPr b="1" sz="1100"/>
          </a:p>
        </p:txBody>
      </p:sp>
      <p:sp>
        <p:nvSpPr>
          <p:cNvPr id="210" name="Google Shape;210;p21"/>
          <p:cNvSpPr/>
          <p:nvPr/>
        </p:nvSpPr>
        <p:spPr>
          <a:xfrm>
            <a:off x="2860600" y="895150"/>
            <a:ext cx="6105600" cy="1511400"/>
          </a:xfrm>
          <a:prstGeom prst="roundRect">
            <a:avLst>
              <a:gd fmla="val 16667" name="adj"/>
            </a:avLst>
          </a:prstGeom>
          <a:solidFill>
            <a:srgbClr val="5EBEBF"/>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rtl="0">
              <a:lnSpc>
                <a:spcPct val="150000"/>
              </a:lnSpc>
              <a:spcBef>
                <a:spcPts val="0"/>
              </a:spcBef>
              <a:spcAft>
                <a:spcPts val="0"/>
              </a:spcAft>
              <a:buNone/>
            </a:pPr>
            <a:r>
              <a:rPr altLang="en-GB" b="1" lang="en-GB" sz="1000">
                <a:solidFill>
                  <a:schemeClr val="dk1"/>
                </a:solidFill>
              </a:rPr>
              <a:t>Strength based practice</a:t>
            </a:r>
            <a:endParaRPr b="1" sz="1000">
              <a:solidFill>
                <a:schemeClr val="dk1"/>
              </a:solidFill>
              <a:highlight>
                <a:schemeClr val="dk1"/>
              </a:highlight>
            </a:endParaRPr>
          </a:p>
          <a:p>
            <a:pPr algn="just" indent="0" lvl="0" marL="0" rtl="0">
              <a:lnSpc>
                <a:spcPct val="150000"/>
              </a:lnSpc>
              <a:spcBef>
                <a:spcPts val="0"/>
              </a:spcBef>
              <a:spcAft>
                <a:spcPts val="0"/>
              </a:spcAft>
              <a:buNone/>
            </a:pPr>
            <a:r>
              <a:rPr altLang="en-GB" lang="en-GB" sz="1000">
                <a:solidFill>
                  <a:schemeClr val="dk1"/>
                </a:solidFill>
              </a:rPr>
              <a:t> Essential to the delivery of this framework is taking a ‘strength-based’ practice approach which is key to effective social work, occupational therapy, social care interventions and achieving the best outcomes for people. The Care Act 2014 emphasises that local authorities should consider the person’s own strengths and capabilities, what support might be available from their wider network or within the community to help. </a:t>
            </a:r>
            <a:endParaRPr sz="1000">
              <a:solidFill>
                <a:schemeClr val="dk1"/>
              </a:solidFill>
            </a:endParaRPr>
          </a:p>
        </p:txBody>
      </p:sp>
      <p:pic>
        <p:nvPicPr>
          <p:cNvPr descr="A younger and older woman kick a football together in a sunny park." id="211" name="Google Shape;211;p21" title="AdobeStock_288627388 (1).jpeg"/>
          <p:cNvPicPr preferRelativeResize="0"/>
          <p:nvPr/>
        </p:nvPicPr>
        <p:blipFill>
          <a:blip r:embed="rId4">
            <a:alphaModFix/>
          </a:blip>
          <a:stretch>
            <a:fillRect/>
          </a:stretch>
        </p:blipFill>
        <p:spPr>
          <a:xfrm>
            <a:off x="3292925" y="2903175"/>
            <a:ext cx="3084498" cy="2055827"/>
          </a:xfrm>
          <a:prstGeom prst="rect">
            <a:avLst/>
          </a:prstGeom>
          <a:noFill/>
          <a:ln>
            <a:noFill/>
          </a:ln>
        </p:spPr>
      </p:pic>
      <p:pic>
        <p:nvPicPr>
          <p:cNvPr descr="Someone in an armchair picking up their glasses case on a nearby table with a grabbing tool." id="212" name="Google Shape;212;p21" title="AdobeStock_198965247 (1).jpeg"/>
          <p:cNvPicPr preferRelativeResize="0"/>
          <p:nvPr/>
        </p:nvPicPr>
        <p:blipFill rotWithShape="1">
          <a:blip r:embed="rId5">
            <a:alphaModFix/>
          </a:blip>
          <a:srcRect b="0" l="0" r="0" t="29819"/>
          <a:stretch/>
        </p:blipFill>
        <p:spPr>
          <a:xfrm>
            <a:off x="6228700" y="2518137"/>
            <a:ext cx="2021725" cy="21288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